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lice" panose="020B0604020202020204" charset="0"/>
      <p:regular r:id="rId10"/>
    </p:embeddedFont>
    <p:embeddedFont>
      <p:font typeface="Alice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ios" panose="020B0604020202020204" charset="0"/>
      <p:regular r:id="rId16"/>
    </p:embeddedFont>
    <p:embeddedFont>
      <p:font typeface="Helios Bold" panose="020B0604020202020204" charset="0"/>
      <p:regular r:id="rId17"/>
    </p:embeddedFont>
    <p:embeddedFont>
      <p:font typeface="Josefin Sans Regular" panose="020B0604020202020204" charset="0"/>
      <p:regular r:id="rId18"/>
    </p:embeddedFont>
    <p:embeddedFont>
      <p:font typeface="Josefin Sans Regular Bold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Montserrat Extra-Bold" panose="020B0604020202020204" charset="0"/>
      <p:regular r:id="rId21"/>
    </p:embeddedFont>
    <p:embeddedFont>
      <p:font typeface="Pragmatica" panose="020B0604020202020204" charset="0"/>
      <p:regular r:id="rId22"/>
    </p:embeddedFont>
    <p:embeddedFont>
      <p:font typeface="TT Norm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1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29-May-23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2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7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05334"/>
            <a:ext cx="4465420" cy="400944"/>
            <a:chOff x="0" y="0"/>
            <a:chExt cx="5953893" cy="53459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53917" cy="53459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803450" y="-38"/>
              <a:ext cx="5150443" cy="53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2A2E3A"/>
                  </a:solidFill>
                  <a:latin typeface="Helios"/>
                </a:rPr>
                <a:t>ADD COMPANY NAME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920183"/>
            <a:ext cx="5622923" cy="338117"/>
            <a:chOff x="0" y="0"/>
            <a:chExt cx="7497231" cy="45082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50823" cy="450823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832051" y="-45310"/>
              <a:ext cx="666518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u="none">
                  <a:solidFill>
                    <a:srgbClr val="2A2E3A"/>
                  </a:solidFill>
                  <a:latin typeface="Helios"/>
                </a:rPr>
                <a:t>Information available in audio.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131674" y="0"/>
            <a:ext cx="14727432" cy="10287000"/>
            <a:chOff x="0" y="0"/>
            <a:chExt cx="15163800" cy="10591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6"/>
              <a:stretch>
                <a:fillRect l="-763" r="-76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185048" y="-1743672"/>
            <a:ext cx="12552178" cy="1255217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174625"/>
              <a:ext cx="558800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3804" y="-1880880"/>
            <a:ext cx="13081367" cy="1308136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0465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174625"/>
              <a:ext cx="558800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871807" y="6553378"/>
            <a:ext cx="5972978" cy="108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6"/>
              </a:lnSpc>
            </a:pPr>
            <a:r>
              <a:rPr lang="en-US" sz="2570">
                <a:solidFill>
                  <a:srgbClr val="FFFFFF"/>
                </a:solidFill>
                <a:latin typeface="Josefin Sans Regular Bold"/>
              </a:rPr>
              <a:t>Founded: </a:t>
            </a:r>
            <a:r>
              <a:rPr lang="en-US" sz="2570">
                <a:solidFill>
                  <a:srgbClr val="FFFFFF"/>
                </a:solidFill>
                <a:latin typeface="Josefin Sans Regular"/>
              </a:rPr>
              <a:t>1850</a:t>
            </a:r>
          </a:p>
          <a:p>
            <a:pPr>
              <a:lnSpc>
                <a:spcPts val="4446"/>
              </a:lnSpc>
            </a:pPr>
            <a:r>
              <a:rPr lang="en-US" sz="2570">
                <a:solidFill>
                  <a:srgbClr val="FFFFFF"/>
                </a:solidFill>
                <a:latin typeface="Josefin Sans Regular Bold"/>
              </a:rPr>
              <a:t>Bankruptcy: </a:t>
            </a:r>
            <a:r>
              <a:rPr lang="en-US" sz="2570">
                <a:solidFill>
                  <a:srgbClr val="FFFFFF"/>
                </a:solidFill>
                <a:latin typeface="Josefin Sans Regular"/>
              </a:rPr>
              <a:t>September 15, 2008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844573" y="1796307"/>
            <a:ext cx="7460920" cy="3850484"/>
            <a:chOff x="0" y="0"/>
            <a:chExt cx="9947893" cy="513397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410675"/>
              <a:ext cx="9947893" cy="723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89"/>
                </a:lnSpc>
              </a:pPr>
              <a:r>
                <a:rPr lang="en-US" sz="3278">
                  <a:solidFill>
                    <a:srgbClr val="FDFBFB"/>
                  </a:solidFill>
                  <a:latin typeface="Josefin Sans Regular"/>
                </a:rPr>
                <a:t>Where Vision Gets Built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42900"/>
              <a:ext cx="9947893" cy="3806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85"/>
                </a:lnSpc>
              </a:pPr>
              <a:r>
                <a:rPr lang="en-US" sz="11781">
                  <a:solidFill>
                    <a:srgbClr val="FDFBFB"/>
                  </a:solidFill>
                  <a:latin typeface="Alice"/>
                </a:rPr>
                <a:t>Lehman</a:t>
              </a:r>
              <a:r>
                <a:rPr lang="en-US" sz="11781">
                  <a:solidFill>
                    <a:srgbClr val="83A6D2"/>
                  </a:solidFill>
                  <a:latin typeface="Alice"/>
                </a:rPr>
                <a:t> </a:t>
              </a:r>
              <a:r>
                <a:rPr lang="en-US" sz="11781">
                  <a:solidFill>
                    <a:srgbClr val="B6D4E8"/>
                  </a:solidFill>
                  <a:latin typeface="Alice Bold"/>
                </a:rPr>
                <a:t>Brothers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8929672" y="4940255"/>
            <a:ext cx="7316407" cy="59861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7529460" y="-244401"/>
            <a:ext cx="7316407" cy="59861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6164734" y="-776615"/>
            <a:ext cx="20131770" cy="11433741"/>
            <a:chOff x="0" y="0"/>
            <a:chExt cx="504183" cy="2863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4183" cy="286348"/>
            </a:xfrm>
            <a:custGeom>
              <a:avLst/>
              <a:gdLst/>
              <a:ahLst/>
              <a:cxnLst/>
              <a:rect l="l" t="t" r="r" b="b"/>
              <a:pathLst>
                <a:path w="504183" h="286348">
                  <a:moveTo>
                    <a:pt x="203200" y="0"/>
                  </a:moveTo>
                  <a:lnTo>
                    <a:pt x="300983" y="0"/>
                  </a:lnTo>
                  <a:lnTo>
                    <a:pt x="504183" y="286348"/>
                  </a:lnTo>
                  <a:lnTo>
                    <a:pt x="0" y="28634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1957" y="3683134"/>
            <a:ext cx="2806545" cy="3533550"/>
            <a:chOff x="-155" y="0"/>
            <a:chExt cx="825005" cy="1038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143470" y="0"/>
                  </a:moveTo>
                  <a:lnTo>
                    <a:pt x="681380" y="0"/>
                  </a:lnTo>
                  <a:cubicBezTo>
                    <a:pt x="719431" y="0"/>
                    <a:pt x="755923" y="15116"/>
                    <a:pt x="782829" y="42021"/>
                  </a:cubicBezTo>
                  <a:cubicBezTo>
                    <a:pt x="809735" y="68927"/>
                    <a:pt x="824850" y="105419"/>
                    <a:pt x="824850" y="143470"/>
                  </a:cubicBezTo>
                  <a:lnTo>
                    <a:pt x="824850" y="895243"/>
                  </a:lnTo>
                  <a:cubicBezTo>
                    <a:pt x="824850" y="933294"/>
                    <a:pt x="809735" y="969786"/>
                    <a:pt x="782829" y="996692"/>
                  </a:cubicBezTo>
                  <a:cubicBezTo>
                    <a:pt x="755923" y="1023598"/>
                    <a:pt x="719431" y="1038714"/>
                    <a:pt x="681380" y="1038714"/>
                  </a:cubicBezTo>
                  <a:lnTo>
                    <a:pt x="143470" y="1038714"/>
                  </a:lnTo>
                  <a:cubicBezTo>
                    <a:pt x="105419" y="1038714"/>
                    <a:pt x="68927" y="1023598"/>
                    <a:pt x="42021" y="996692"/>
                  </a:cubicBezTo>
                  <a:cubicBezTo>
                    <a:pt x="15116" y="969786"/>
                    <a:pt x="0" y="933294"/>
                    <a:pt x="0" y="895243"/>
                  </a:cubicBezTo>
                  <a:lnTo>
                    <a:pt x="0" y="143470"/>
                  </a:lnTo>
                  <a:cubicBezTo>
                    <a:pt x="0" y="105419"/>
                    <a:pt x="15116" y="68927"/>
                    <a:pt x="42021" y="42021"/>
                  </a:cubicBezTo>
                  <a:cubicBezTo>
                    <a:pt x="68927" y="15116"/>
                    <a:pt x="105419" y="0"/>
                    <a:pt x="143470" y="0"/>
                  </a:cubicBezTo>
                  <a:close/>
                </a:path>
              </a:pathLst>
            </a:custGeom>
            <a:solidFill>
              <a:srgbClr val="FDFBFB"/>
            </a:solidFill>
            <a:ln w="1905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-155" y="129062"/>
              <a:ext cx="812955" cy="683738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ctr">
                <a:lnSpc>
                  <a:spcPts val="4000"/>
                </a:lnSpc>
              </a:pPr>
              <a:r>
                <a:rPr lang="en-US" sz="2000" dirty="0">
                  <a:solidFill>
                    <a:srgbClr val="0B4236"/>
                  </a:solidFill>
                  <a:latin typeface="League Spartan"/>
                </a:rPr>
                <a:t>Strategy involved calculated risk-taking to capitalize on investment opportunities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7209" y="3683134"/>
            <a:ext cx="2847010" cy="3533550"/>
            <a:chOff x="-12050" y="0"/>
            <a:chExt cx="836900" cy="10387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146229" y="0"/>
                  </a:moveTo>
                  <a:lnTo>
                    <a:pt x="678621" y="0"/>
                  </a:lnTo>
                  <a:cubicBezTo>
                    <a:pt x="717403" y="0"/>
                    <a:pt x="754597" y="15406"/>
                    <a:pt x="782021" y="42830"/>
                  </a:cubicBezTo>
                  <a:cubicBezTo>
                    <a:pt x="809444" y="70253"/>
                    <a:pt x="824850" y="107447"/>
                    <a:pt x="824850" y="146229"/>
                  </a:cubicBezTo>
                  <a:lnTo>
                    <a:pt x="824850" y="892484"/>
                  </a:lnTo>
                  <a:cubicBezTo>
                    <a:pt x="824850" y="931267"/>
                    <a:pt x="809444" y="968461"/>
                    <a:pt x="782021" y="995884"/>
                  </a:cubicBezTo>
                  <a:cubicBezTo>
                    <a:pt x="754597" y="1023307"/>
                    <a:pt x="717403" y="1038714"/>
                    <a:pt x="678621" y="1038714"/>
                  </a:cubicBezTo>
                  <a:lnTo>
                    <a:pt x="146229" y="1038714"/>
                  </a:lnTo>
                  <a:cubicBezTo>
                    <a:pt x="107447" y="1038714"/>
                    <a:pt x="70253" y="1023307"/>
                    <a:pt x="42830" y="995884"/>
                  </a:cubicBezTo>
                  <a:cubicBezTo>
                    <a:pt x="15406" y="968461"/>
                    <a:pt x="0" y="931267"/>
                    <a:pt x="0" y="892484"/>
                  </a:cubicBezTo>
                  <a:lnTo>
                    <a:pt x="0" y="146229"/>
                  </a:lnTo>
                  <a:cubicBezTo>
                    <a:pt x="0" y="107447"/>
                    <a:pt x="15406" y="70253"/>
                    <a:pt x="42830" y="42830"/>
                  </a:cubicBezTo>
                  <a:cubicBezTo>
                    <a:pt x="70253" y="15406"/>
                    <a:pt x="107447" y="0"/>
                    <a:pt x="146229" y="0"/>
                  </a:cubicBezTo>
                  <a:close/>
                </a:path>
              </a:pathLst>
            </a:custGeom>
            <a:solidFill>
              <a:srgbClr val="969393"/>
            </a:solidFill>
            <a:ln w="19050">
              <a:solidFill>
                <a:srgbClr val="000000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-12050" y="150583"/>
              <a:ext cx="824850" cy="662217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algn="ctr">
                <a:lnSpc>
                  <a:spcPts val="4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League Spartan"/>
                </a:rPr>
                <a:t> Investments in complex financial products left it vulnerable to market downturns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34286" y="3683134"/>
            <a:ext cx="2806018" cy="3533550"/>
            <a:chOff x="0" y="0"/>
            <a:chExt cx="824850" cy="10387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146229" y="0"/>
                  </a:moveTo>
                  <a:lnTo>
                    <a:pt x="678621" y="0"/>
                  </a:lnTo>
                  <a:cubicBezTo>
                    <a:pt x="717403" y="0"/>
                    <a:pt x="754597" y="15406"/>
                    <a:pt x="782021" y="42830"/>
                  </a:cubicBezTo>
                  <a:cubicBezTo>
                    <a:pt x="809444" y="70253"/>
                    <a:pt x="824850" y="107447"/>
                    <a:pt x="824850" y="146229"/>
                  </a:cubicBezTo>
                  <a:lnTo>
                    <a:pt x="824850" y="892484"/>
                  </a:lnTo>
                  <a:cubicBezTo>
                    <a:pt x="824850" y="931267"/>
                    <a:pt x="809444" y="968461"/>
                    <a:pt x="782021" y="995884"/>
                  </a:cubicBezTo>
                  <a:cubicBezTo>
                    <a:pt x="754597" y="1023307"/>
                    <a:pt x="717403" y="1038714"/>
                    <a:pt x="678621" y="1038714"/>
                  </a:cubicBezTo>
                  <a:lnTo>
                    <a:pt x="146229" y="1038714"/>
                  </a:lnTo>
                  <a:cubicBezTo>
                    <a:pt x="107447" y="1038714"/>
                    <a:pt x="70253" y="1023307"/>
                    <a:pt x="42830" y="995884"/>
                  </a:cubicBezTo>
                  <a:cubicBezTo>
                    <a:pt x="15406" y="968461"/>
                    <a:pt x="0" y="931267"/>
                    <a:pt x="0" y="892484"/>
                  </a:cubicBezTo>
                  <a:lnTo>
                    <a:pt x="0" y="146229"/>
                  </a:lnTo>
                  <a:cubicBezTo>
                    <a:pt x="0" y="107447"/>
                    <a:pt x="15406" y="70253"/>
                    <a:pt x="42830" y="42830"/>
                  </a:cubicBezTo>
                  <a:cubicBezTo>
                    <a:pt x="70253" y="15406"/>
                    <a:pt x="107447" y="0"/>
                    <a:pt x="146229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32597" y="181968"/>
              <a:ext cx="780203" cy="63083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3100"/>
                </a:lnSpc>
              </a:pPr>
              <a:r>
                <a:rPr lang="en-US" sz="2000" dirty="0">
                  <a:solidFill>
                    <a:srgbClr val="20252F"/>
                  </a:solidFill>
                  <a:latin typeface="League Spartan"/>
                </a:rPr>
                <a:t>The high-risk, high-reward business model led to its downfall during the 2008 housing market crash.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326299" y="3683134"/>
            <a:ext cx="2893636" cy="3533550"/>
            <a:chOff x="-25756" y="0"/>
            <a:chExt cx="850606" cy="10387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146229" y="0"/>
                  </a:moveTo>
                  <a:lnTo>
                    <a:pt x="678621" y="0"/>
                  </a:lnTo>
                  <a:cubicBezTo>
                    <a:pt x="717403" y="0"/>
                    <a:pt x="754597" y="15406"/>
                    <a:pt x="782021" y="42830"/>
                  </a:cubicBezTo>
                  <a:cubicBezTo>
                    <a:pt x="809444" y="70253"/>
                    <a:pt x="824850" y="107447"/>
                    <a:pt x="824850" y="146229"/>
                  </a:cubicBezTo>
                  <a:lnTo>
                    <a:pt x="824850" y="892484"/>
                  </a:lnTo>
                  <a:cubicBezTo>
                    <a:pt x="824850" y="931267"/>
                    <a:pt x="809444" y="968461"/>
                    <a:pt x="782021" y="995884"/>
                  </a:cubicBezTo>
                  <a:cubicBezTo>
                    <a:pt x="754597" y="1023307"/>
                    <a:pt x="717403" y="1038714"/>
                    <a:pt x="678621" y="1038714"/>
                  </a:cubicBezTo>
                  <a:lnTo>
                    <a:pt x="146229" y="1038714"/>
                  </a:lnTo>
                  <a:cubicBezTo>
                    <a:pt x="107447" y="1038714"/>
                    <a:pt x="70253" y="1023307"/>
                    <a:pt x="42830" y="995884"/>
                  </a:cubicBezTo>
                  <a:cubicBezTo>
                    <a:pt x="15406" y="968461"/>
                    <a:pt x="0" y="931267"/>
                    <a:pt x="0" y="892484"/>
                  </a:cubicBezTo>
                  <a:lnTo>
                    <a:pt x="0" y="146229"/>
                  </a:lnTo>
                  <a:cubicBezTo>
                    <a:pt x="0" y="107447"/>
                    <a:pt x="15406" y="70253"/>
                    <a:pt x="42830" y="42830"/>
                  </a:cubicBezTo>
                  <a:cubicBezTo>
                    <a:pt x="70253" y="15406"/>
                    <a:pt x="107447" y="0"/>
                    <a:pt x="146229" y="0"/>
                  </a:cubicBezTo>
                  <a:close/>
                </a:path>
              </a:pathLst>
            </a:custGeom>
            <a:solidFill>
              <a:srgbClr val="969393"/>
            </a:solidFill>
            <a:ln w="19050">
              <a:solidFill>
                <a:srgbClr val="000000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-25756" y="220717"/>
              <a:ext cx="838557" cy="59208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26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League Spartan"/>
                </a:rPr>
                <a:t>Short-term profits and failure to address warning signs resulted in insufficient risk management.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36388" y="3234028"/>
            <a:ext cx="898211" cy="89821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179" tIns="35179" rIns="35179" bIns="35179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052105" y="3234028"/>
            <a:ext cx="898211" cy="89821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179" tIns="35179" rIns="35179" bIns="35179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369297" y="3234028"/>
            <a:ext cx="898211" cy="89821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179" tIns="35179" rIns="35179" bIns="35179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89665" y="3234028"/>
            <a:ext cx="898211" cy="89821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179" tIns="35179" rIns="35179" bIns="35179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67821" y="3242555"/>
            <a:ext cx="898211" cy="898211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050629" y="3234028"/>
            <a:ext cx="898211" cy="898211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44915" y="3242555"/>
            <a:ext cx="881157" cy="881157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 rot="-10800000">
            <a:off x="-4929326" y="-946537"/>
            <a:ext cx="16396797" cy="2861767"/>
            <a:chOff x="0" y="0"/>
            <a:chExt cx="911150" cy="15902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11150" cy="159025"/>
            </a:xfrm>
            <a:custGeom>
              <a:avLst/>
              <a:gdLst/>
              <a:ahLst/>
              <a:cxnLst/>
              <a:rect l="l" t="t" r="r" b="b"/>
              <a:pathLst>
                <a:path w="911150" h="159025">
                  <a:moveTo>
                    <a:pt x="203200" y="0"/>
                  </a:moveTo>
                  <a:lnTo>
                    <a:pt x="707950" y="0"/>
                  </a:lnTo>
                  <a:lnTo>
                    <a:pt x="911150" y="159025"/>
                  </a:lnTo>
                  <a:lnTo>
                    <a:pt x="0" y="1590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696311" y="3234028"/>
            <a:ext cx="889684" cy="889684"/>
          </a:xfrm>
          <a:prstGeom prst="rect">
            <a:avLst/>
          </a:prstGeom>
        </p:spPr>
      </p:pic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4054654" y="-763152"/>
            <a:ext cx="7352767" cy="11979092"/>
            <a:chOff x="0" y="0"/>
            <a:chExt cx="389763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897630" cy="6350000"/>
            </a:xfrm>
            <a:custGeom>
              <a:avLst/>
              <a:gdLst/>
              <a:ahLst/>
              <a:cxnLst/>
              <a:rect l="l" t="t" r="r" b="b"/>
              <a:pathLst>
                <a:path w="3897630" h="6350000">
                  <a:moveTo>
                    <a:pt x="3897630" y="0"/>
                  </a:moveTo>
                  <a:lnTo>
                    <a:pt x="1471930" y="365760"/>
                  </a:lnTo>
                  <a:lnTo>
                    <a:pt x="0" y="2942590"/>
                  </a:lnTo>
                  <a:lnTo>
                    <a:pt x="1150620" y="6350000"/>
                  </a:lnTo>
                  <a:lnTo>
                    <a:pt x="3763010" y="6350000"/>
                  </a:lnTo>
                  <a:close/>
                </a:path>
              </a:pathLst>
            </a:custGeom>
            <a:blipFill>
              <a:blip r:embed="rId12"/>
              <a:stretch>
                <a:fillRect l="-4216" r="-4396"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>
            <a:off x="-1853803" y="9745915"/>
            <a:ext cx="5765006" cy="1470025"/>
            <a:chOff x="0" y="0"/>
            <a:chExt cx="1049690" cy="26766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49690" cy="267662"/>
            </a:xfrm>
            <a:custGeom>
              <a:avLst/>
              <a:gdLst/>
              <a:ahLst/>
              <a:cxnLst/>
              <a:rect l="l" t="t" r="r" b="b"/>
              <a:pathLst>
                <a:path w="1049690" h="267662">
                  <a:moveTo>
                    <a:pt x="203200" y="0"/>
                  </a:moveTo>
                  <a:lnTo>
                    <a:pt x="846490" y="0"/>
                  </a:lnTo>
                  <a:lnTo>
                    <a:pt x="1049690" y="267662"/>
                  </a:lnTo>
                  <a:lnTo>
                    <a:pt x="0" y="2676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53590" y="484346"/>
            <a:ext cx="889041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435C6D"/>
                </a:solidFill>
                <a:latin typeface="Josefin Sans Regular Bold"/>
              </a:rPr>
              <a:t>Business Model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0" y="9787331"/>
            <a:ext cx="2926906" cy="42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2">
                <a:solidFill>
                  <a:srgbClr val="435C6D"/>
                </a:solidFill>
                <a:latin typeface="Alice Bold"/>
              </a:rPr>
              <a:t>Lehman Brothers</a:t>
            </a:r>
          </a:p>
        </p:txBody>
      </p:sp>
      <p:sp>
        <p:nvSpPr>
          <p:cNvPr id="45" name="AutoShape 45"/>
          <p:cNvSpPr/>
          <p:nvPr/>
        </p:nvSpPr>
        <p:spPr>
          <a:xfrm flipV="1">
            <a:off x="7512391" y="-244401"/>
            <a:ext cx="2991184" cy="2319251"/>
          </a:xfrm>
          <a:prstGeom prst="line">
            <a:avLst/>
          </a:prstGeom>
          <a:ln w="66675" cap="flat">
            <a:solidFill>
              <a:srgbClr val="435C6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89346" flipV="1">
            <a:off x="11303748" y="-1422278"/>
            <a:ext cx="11085237" cy="906974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3555112" y="2106656"/>
            <a:ext cx="25001598" cy="10088970"/>
            <a:chOff x="0" y="0"/>
            <a:chExt cx="626143" cy="252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6143" cy="252670"/>
            </a:xfrm>
            <a:custGeom>
              <a:avLst/>
              <a:gdLst/>
              <a:ahLst/>
              <a:cxnLst/>
              <a:rect l="l" t="t" r="r" b="b"/>
              <a:pathLst>
                <a:path w="626143" h="252670">
                  <a:moveTo>
                    <a:pt x="203200" y="0"/>
                  </a:moveTo>
                  <a:lnTo>
                    <a:pt x="422943" y="0"/>
                  </a:lnTo>
                  <a:lnTo>
                    <a:pt x="626143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809577" y="2450286"/>
            <a:ext cx="25454376" cy="10088970"/>
            <a:chOff x="0" y="0"/>
            <a:chExt cx="637483" cy="2526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7483" cy="252670"/>
            </a:xfrm>
            <a:custGeom>
              <a:avLst/>
              <a:gdLst/>
              <a:ahLst/>
              <a:cxnLst/>
              <a:rect l="l" t="t" r="r" b="b"/>
              <a:pathLst>
                <a:path w="637483" h="252670">
                  <a:moveTo>
                    <a:pt x="203200" y="0"/>
                  </a:moveTo>
                  <a:lnTo>
                    <a:pt x="434283" y="0"/>
                  </a:lnTo>
                  <a:lnTo>
                    <a:pt x="637483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738776" y="3560215"/>
          <a:ext cx="11405309" cy="7181850"/>
        </p:xfrm>
        <a:graphic>
          <a:graphicData uri="http://schemas.openxmlformats.org/drawingml/2006/table">
            <a:tbl>
              <a:tblPr/>
              <a:tblGrid>
                <a:gridCol w="11405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0625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2A2E3A"/>
                          </a:solidFill>
                          <a:latin typeface="Josefin Sans Regular Bold"/>
                        </a:rPr>
                        <a:t>High leverage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2A2E3A"/>
                          </a:solidFill>
                          <a:latin typeface="Josefin Sans Regular Bold"/>
                        </a:rPr>
                        <a:t>Poor controls and risk management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2A2E3A"/>
                          </a:solidFill>
                          <a:latin typeface="Josefin Sans Regular Bold"/>
                        </a:rPr>
                        <a:t>High real estate concentration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2A2E3A"/>
                          </a:solidFill>
                          <a:latin typeface="Josefin Sans Regular Bold"/>
                        </a:rPr>
                        <a:t>Questionable accounting and poor disclosure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2A2E3A"/>
                          </a:solidFill>
                          <a:latin typeface="Josefin Sans Regular Bold"/>
                        </a:rPr>
                        <a:t>Weak government oversight</a:t>
                      </a: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0625">
                <a:tc>
                  <a:txBody>
                    <a:bodyPr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747289" y="-411481"/>
            <a:ext cx="16396797" cy="2861767"/>
            <a:chOff x="0" y="0"/>
            <a:chExt cx="911150" cy="1590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1150" cy="159025"/>
            </a:xfrm>
            <a:custGeom>
              <a:avLst/>
              <a:gdLst/>
              <a:ahLst/>
              <a:cxnLst/>
              <a:rect l="l" t="t" r="r" b="b"/>
              <a:pathLst>
                <a:path w="911150" h="159025">
                  <a:moveTo>
                    <a:pt x="203200" y="0"/>
                  </a:moveTo>
                  <a:lnTo>
                    <a:pt x="707950" y="0"/>
                  </a:lnTo>
                  <a:lnTo>
                    <a:pt x="911150" y="159025"/>
                  </a:lnTo>
                  <a:lnTo>
                    <a:pt x="0" y="1590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46611" t="7112" r="789"/>
          <a:stretch>
            <a:fillRect/>
          </a:stretch>
        </p:blipFill>
        <p:spPr>
          <a:xfrm>
            <a:off x="0" y="0"/>
            <a:ext cx="4477382" cy="1054242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718304" y="459561"/>
            <a:ext cx="11405309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253">
                <a:solidFill>
                  <a:srgbClr val="FDFBFB"/>
                </a:solidFill>
                <a:latin typeface="Josefin Sans Regular Bold"/>
              </a:rPr>
              <a:t>Factors causing Lehmans collapse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963864" y="9729352"/>
            <a:ext cx="5765006" cy="1470025"/>
            <a:chOff x="0" y="0"/>
            <a:chExt cx="1049690" cy="2676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9690" cy="267662"/>
            </a:xfrm>
            <a:custGeom>
              <a:avLst/>
              <a:gdLst/>
              <a:ahLst/>
              <a:cxnLst/>
              <a:rect l="l" t="t" r="r" b="b"/>
              <a:pathLst>
                <a:path w="1049690" h="267662">
                  <a:moveTo>
                    <a:pt x="203200" y="0"/>
                  </a:moveTo>
                  <a:lnTo>
                    <a:pt x="846490" y="0"/>
                  </a:lnTo>
                  <a:lnTo>
                    <a:pt x="1049690" y="267662"/>
                  </a:lnTo>
                  <a:lnTo>
                    <a:pt x="0" y="2676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170594" y="9761475"/>
            <a:ext cx="2926906" cy="4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2">
                <a:solidFill>
                  <a:srgbClr val="FDFBFB"/>
                </a:solidFill>
                <a:latin typeface="Alice"/>
              </a:rPr>
              <a:t>Lehman Brothers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0" y="4646029"/>
            <a:ext cx="7316407" cy="59861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0" y="-41469"/>
            <a:ext cx="7316407" cy="59861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30443" y="-621124"/>
            <a:ext cx="22168922" cy="13160187"/>
            <a:chOff x="0" y="0"/>
            <a:chExt cx="555202" cy="3295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202" cy="329586"/>
            </a:xfrm>
            <a:custGeom>
              <a:avLst/>
              <a:gdLst/>
              <a:ahLst/>
              <a:cxnLst/>
              <a:rect l="l" t="t" r="r" b="b"/>
              <a:pathLst>
                <a:path w="555202" h="329586">
                  <a:moveTo>
                    <a:pt x="203200" y="0"/>
                  </a:moveTo>
                  <a:lnTo>
                    <a:pt x="352002" y="0"/>
                  </a:lnTo>
                  <a:lnTo>
                    <a:pt x="555202" y="329586"/>
                  </a:lnTo>
                  <a:lnTo>
                    <a:pt x="0" y="3295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16577" y="1028700"/>
            <a:ext cx="25310502" cy="13160187"/>
            <a:chOff x="0" y="0"/>
            <a:chExt cx="633880" cy="3295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3880" cy="329586"/>
            </a:xfrm>
            <a:custGeom>
              <a:avLst/>
              <a:gdLst/>
              <a:ahLst/>
              <a:cxnLst/>
              <a:rect l="l" t="t" r="r" b="b"/>
              <a:pathLst>
                <a:path w="633880" h="329586">
                  <a:moveTo>
                    <a:pt x="203200" y="0"/>
                  </a:moveTo>
                  <a:lnTo>
                    <a:pt x="430680" y="0"/>
                  </a:lnTo>
                  <a:lnTo>
                    <a:pt x="633880" y="329586"/>
                  </a:lnTo>
                  <a:lnTo>
                    <a:pt x="0" y="3295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2940123" y="-1492078"/>
            <a:ext cx="19225984" cy="3984128"/>
            <a:chOff x="0" y="0"/>
            <a:chExt cx="1035133" cy="2145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35133" cy="214507"/>
            </a:xfrm>
            <a:custGeom>
              <a:avLst/>
              <a:gdLst/>
              <a:ahLst/>
              <a:cxnLst/>
              <a:rect l="l" t="t" r="r" b="b"/>
              <a:pathLst>
                <a:path w="1035133" h="214507">
                  <a:moveTo>
                    <a:pt x="203200" y="0"/>
                  </a:moveTo>
                  <a:lnTo>
                    <a:pt x="831933" y="0"/>
                  </a:lnTo>
                  <a:lnTo>
                    <a:pt x="1035133" y="214507"/>
                  </a:lnTo>
                  <a:lnTo>
                    <a:pt x="0" y="21450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1922" y="4646029"/>
            <a:ext cx="3422192" cy="2616355"/>
            <a:chOff x="0" y="0"/>
            <a:chExt cx="901318" cy="6890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1318" cy="689081"/>
            </a:xfrm>
            <a:custGeom>
              <a:avLst/>
              <a:gdLst/>
              <a:ahLst/>
              <a:cxnLst/>
              <a:rect l="l" t="t" r="r" b="b"/>
              <a:pathLst>
                <a:path w="901318" h="689081">
                  <a:moveTo>
                    <a:pt x="113113" y="0"/>
                  </a:moveTo>
                  <a:lnTo>
                    <a:pt x="788205" y="0"/>
                  </a:lnTo>
                  <a:cubicBezTo>
                    <a:pt x="818204" y="0"/>
                    <a:pt x="846975" y="11917"/>
                    <a:pt x="868188" y="33130"/>
                  </a:cubicBezTo>
                  <a:cubicBezTo>
                    <a:pt x="889401" y="54343"/>
                    <a:pt x="901318" y="83114"/>
                    <a:pt x="901318" y="113113"/>
                  </a:cubicBezTo>
                  <a:lnTo>
                    <a:pt x="901318" y="575968"/>
                  </a:lnTo>
                  <a:cubicBezTo>
                    <a:pt x="901318" y="605967"/>
                    <a:pt x="889401" y="634738"/>
                    <a:pt x="868188" y="655951"/>
                  </a:cubicBezTo>
                  <a:cubicBezTo>
                    <a:pt x="846975" y="677164"/>
                    <a:pt x="818204" y="689081"/>
                    <a:pt x="788205" y="689081"/>
                  </a:cubicBezTo>
                  <a:lnTo>
                    <a:pt x="113113" y="689081"/>
                  </a:lnTo>
                  <a:cubicBezTo>
                    <a:pt x="83114" y="689081"/>
                    <a:pt x="54343" y="677164"/>
                    <a:pt x="33130" y="655951"/>
                  </a:cubicBezTo>
                  <a:cubicBezTo>
                    <a:pt x="11917" y="634738"/>
                    <a:pt x="0" y="605967"/>
                    <a:pt x="0" y="575968"/>
                  </a:cubicBezTo>
                  <a:lnTo>
                    <a:pt x="0" y="113113"/>
                  </a:lnTo>
                  <a:cubicBezTo>
                    <a:pt x="0" y="83114"/>
                    <a:pt x="11917" y="54343"/>
                    <a:pt x="33130" y="33130"/>
                  </a:cubicBezTo>
                  <a:cubicBezTo>
                    <a:pt x="54343" y="11917"/>
                    <a:pt x="83114" y="0"/>
                    <a:pt x="113113" y="0"/>
                  </a:cubicBezTo>
                  <a:close/>
                </a:path>
              </a:pathLst>
            </a:custGeom>
            <a:solidFill>
              <a:srgbClr val="E4E4E4"/>
            </a:solidFill>
            <a:ln w="28575">
              <a:solidFill>
                <a:srgbClr val="435C6D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8353B"/>
                  </a:solidFill>
                  <a:latin typeface="League Spartan"/>
                </a:rPr>
                <a:t>Over-reliance on Risk Models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75097" y="4641267"/>
            <a:ext cx="3295436" cy="2616355"/>
            <a:chOff x="0" y="0"/>
            <a:chExt cx="867934" cy="6890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7934" cy="689081"/>
            </a:xfrm>
            <a:custGeom>
              <a:avLst/>
              <a:gdLst/>
              <a:ahLst/>
              <a:cxnLst/>
              <a:rect l="l" t="t" r="r" b="b"/>
              <a:pathLst>
                <a:path w="867934" h="689081">
                  <a:moveTo>
                    <a:pt x="117464" y="0"/>
                  </a:moveTo>
                  <a:lnTo>
                    <a:pt x="750469" y="0"/>
                  </a:lnTo>
                  <a:cubicBezTo>
                    <a:pt x="815343" y="0"/>
                    <a:pt x="867934" y="52591"/>
                    <a:pt x="867934" y="117464"/>
                  </a:cubicBezTo>
                  <a:lnTo>
                    <a:pt x="867934" y="571617"/>
                  </a:lnTo>
                  <a:cubicBezTo>
                    <a:pt x="867934" y="636491"/>
                    <a:pt x="815343" y="689081"/>
                    <a:pt x="750469" y="689081"/>
                  </a:cubicBezTo>
                  <a:lnTo>
                    <a:pt x="117464" y="689081"/>
                  </a:lnTo>
                  <a:cubicBezTo>
                    <a:pt x="52591" y="689081"/>
                    <a:pt x="0" y="636491"/>
                    <a:pt x="0" y="571617"/>
                  </a:cubicBezTo>
                  <a:lnTo>
                    <a:pt x="0" y="117464"/>
                  </a:lnTo>
                  <a:cubicBezTo>
                    <a:pt x="0" y="52591"/>
                    <a:pt x="52591" y="0"/>
                    <a:pt x="11746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435C6D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8353B"/>
                  </a:solidFill>
                  <a:latin typeface="League Spartan"/>
                </a:rPr>
                <a:t>Managing Risk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17467" y="4646029"/>
            <a:ext cx="3295436" cy="2616355"/>
            <a:chOff x="0" y="0"/>
            <a:chExt cx="867934" cy="68908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7934" cy="689081"/>
            </a:xfrm>
            <a:custGeom>
              <a:avLst/>
              <a:gdLst/>
              <a:ahLst/>
              <a:cxnLst/>
              <a:rect l="l" t="t" r="r" b="b"/>
              <a:pathLst>
                <a:path w="867934" h="689081">
                  <a:moveTo>
                    <a:pt x="117464" y="0"/>
                  </a:moveTo>
                  <a:lnTo>
                    <a:pt x="750469" y="0"/>
                  </a:lnTo>
                  <a:cubicBezTo>
                    <a:pt x="815343" y="0"/>
                    <a:pt x="867934" y="52591"/>
                    <a:pt x="867934" y="117464"/>
                  </a:cubicBezTo>
                  <a:lnTo>
                    <a:pt x="867934" y="571617"/>
                  </a:lnTo>
                  <a:cubicBezTo>
                    <a:pt x="867934" y="636491"/>
                    <a:pt x="815343" y="689081"/>
                    <a:pt x="750469" y="689081"/>
                  </a:cubicBezTo>
                  <a:lnTo>
                    <a:pt x="117464" y="689081"/>
                  </a:lnTo>
                  <a:cubicBezTo>
                    <a:pt x="52591" y="689081"/>
                    <a:pt x="0" y="636491"/>
                    <a:pt x="0" y="571617"/>
                  </a:cubicBezTo>
                  <a:lnTo>
                    <a:pt x="0" y="117464"/>
                  </a:lnTo>
                  <a:cubicBezTo>
                    <a:pt x="0" y="52591"/>
                    <a:pt x="52591" y="0"/>
                    <a:pt x="11746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435C6D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8353B"/>
                  </a:solidFill>
                  <a:latin typeface="League Spartan"/>
                </a:rPr>
                <a:t>Develop </a:t>
              </a:r>
            </a:p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8353B"/>
                  </a:solidFill>
                  <a:latin typeface="League Spartan"/>
                </a:rPr>
                <a:t>Self-defense Skill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963864" y="4646029"/>
            <a:ext cx="3295436" cy="2616355"/>
            <a:chOff x="0" y="0"/>
            <a:chExt cx="867934" cy="68908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7934" cy="689081"/>
            </a:xfrm>
            <a:custGeom>
              <a:avLst/>
              <a:gdLst/>
              <a:ahLst/>
              <a:cxnLst/>
              <a:rect l="l" t="t" r="r" b="b"/>
              <a:pathLst>
                <a:path w="867934" h="689081">
                  <a:moveTo>
                    <a:pt x="117464" y="0"/>
                  </a:moveTo>
                  <a:lnTo>
                    <a:pt x="750469" y="0"/>
                  </a:lnTo>
                  <a:cubicBezTo>
                    <a:pt x="815343" y="0"/>
                    <a:pt x="867934" y="52591"/>
                    <a:pt x="867934" y="117464"/>
                  </a:cubicBezTo>
                  <a:lnTo>
                    <a:pt x="867934" y="571617"/>
                  </a:lnTo>
                  <a:cubicBezTo>
                    <a:pt x="867934" y="636491"/>
                    <a:pt x="815343" y="689081"/>
                    <a:pt x="750469" y="689081"/>
                  </a:cubicBezTo>
                  <a:lnTo>
                    <a:pt x="117464" y="689081"/>
                  </a:lnTo>
                  <a:cubicBezTo>
                    <a:pt x="52591" y="689081"/>
                    <a:pt x="0" y="636491"/>
                    <a:pt x="0" y="571617"/>
                  </a:cubicBezTo>
                  <a:lnTo>
                    <a:pt x="0" y="117464"/>
                  </a:lnTo>
                  <a:cubicBezTo>
                    <a:pt x="0" y="52591"/>
                    <a:pt x="52591" y="0"/>
                    <a:pt x="117464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435C6D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8353B"/>
                  </a:solidFill>
                  <a:latin typeface="League Spartan"/>
                </a:rPr>
                <a:t>Pay Attention to Any Flows in Banking Activities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4324114" y="5949444"/>
            <a:ext cx="1050982" cy="4762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8670533" y="5949444"/>
            <a:ext cx="946934" cy="4762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2912903" y="5954207"/>
            <a:ext cx="1050961" cy="0"/>
          </a:xfrm>
          <a:prstGeom prst="line">
            <a:avLst/>
          </a:prstGeom>
          <a:ln w="9525" cap="flat">
            <a:solidFill>
              <a:srgbClr val="2A2E3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28"/>
          <p:cNvGrpSpPr/>
          <p:nvPr/>
        </p:nvGrpSpPr>
        <p:grpSpPr>
          <a:xfrm>
            <a:off x="-1212918" y="9811648"/>
            <a:ext cx="5765006" cy="1470025"/>
            <a:chOff x="0" y="0"/>
            <a:chExt cx="1049690" cy="26766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49690" cy="267662"/>
            </a:xfrm>
            <a:custGeom>
              <a:avLst/>
              <a:gdLst/>
              <a:ahLst/>
              <a:cxnLst/>
              <a:rect l="l" t="t" r="r" b="b"/>
              <a:pathLst>
                <a:path w="1049690" h="267662">
                  <a:moveTo>
                    <a:pt x="203200" y="0"/>
                  </a:moveTo>
                  <a:lnTo>
                    <a:pt x="846490" y="0"/>
                  </a:lnTo>
                  <a:lnTo>
                    <a:pt x="1049690" y="267662"/>
                  </a:lnTo>
                  <a:lnTo>
                    <a:pt x="0" y="2676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954490">
            <a:off x="16556708" y="1141881"/>
            <a:ext cx="3086100" cy="2700338"/>
            <a:chOff x="0" y="0"/>
            <a:chExt cx="812800" cy="711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299770" y="279344"/>
            <a:ext cx="11988230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Josefin Sans Regular Bold"/>
              </a:rPr>
              <a:t>Lessons Learnt from Lehman’s Collapsed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25182" y="9815196"/>
            <a:ext cx="2926906" cy="4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2">
                <a:solidFill>
                  <a:srgbClr val="FDFBFB"/>
                </a:solidFill>
                <a:latin typeface="Alice"/>
              </a:rPr>
              <a:t>Lehman Brothers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0882488" y="5784410"/>
            <a:ext cx="7316407" cy="59861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3655187" y="0"/>
            <a:ext cx="7316407" cy="59861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0971593" y="0"/>
            <a:ext cx="7316407" cy="59861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5303596" y="-928697"/>
            <a:ext cx="18650440" cy="11433741"/>
            <a:chOff x="0" y="0"/>
            <a:chExt cx="467084" cy="2863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7084" cy="286348"/>
            </a:xfrm>
            <a:custGeom>
              <a:avLst/>
              <a:gdLst/>
              <a:ahLst/>
              <a:cxnLst/>
              <a:rect l="l" t="t" r="r" b="b"/>
              <a:pathLst>
                <a:path w="467084" h="286348">
                  <a:moveTo>
                    <a:pt x="203200" y="0"/>
                  </a:moveTo>
                  <a:lnTo>
                    <a:pt x="263884" y="0"/>
                  </a:lnTo>
                  <a:lnTo>
                    <a:pt x="467084" y="286348"/>
                  </a:lnTo>
                  <a:lnTo>
                    <a:pt x="0" y="28634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530295" y="-1146741"/>
            <a:ext cx="18650440" cy="11433741"/>
            <a:chOff x="0" y="0"/>
            <a:chExt cx="467084" cy="2863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7084" cy="286348"/>
            </a:xfrm>
            <a:custGeom>
              <a:avLst/>
              <a:gdLst/>
              <a:ahLst/>
              <a:cxnLst/>
              <a:rect l="l" t="t" r="r" b="b"/>
              <a:pathLst>
                <a:path w="467084" h="286348">
                  <a:moveTo>
                    <a:pt x="203200" y="0"/>
                  </a:moveTo>
                  <a:lnTo>
                    <a:pt x="263884" y="0"/>
                  </a:lnTo>
                  <a:lnTo>
                    <a:pt x="467084" y="286348"/>
                  </a:lnTo>
                  <a:lnTo>
                    <a:pt x="0" y="28634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-4211894" y="-98188"/>
            <a:ext cx="15494423" cy="2625252"/>
            <a:chOff x="0" y="0"/>
            <a:chExt cx="861006" cy="1458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1006" cy="145882"/>
            </a:xfrm>
            <a:custGeom>
              <a:avLst/>
              <a:gdLst/>
              <a:ahLst/>
              <a:cxnLst/>
              <a:rect l="l" t="t" r="r" b="b"/>
              <a:pathLst>
                <a:path w="861006" h="145882">
                  <a:moveTo>
                    <a:pt x="203200" y="0"/>
                  </a:moveTo>
                  <a:lnTo>
                    <a:pt x="657807" y="0"/>
                  </a:lnTo>
                  <a:lnTo>
                    <a:pt x="861006" y="145882"/>
                  </a:lnTo>
                  <a:lnTo>
                    <a:pt x="0" y="1458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5319" y="885246"/>
            <a:ext cx="811530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Josefin Sans Regular Bold"/>
              </a:rPr>
              <a:t>Bailout Debate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470218" y="9654857"/>
            <a:ext cx="5109018" cy="632143"/>
            <a:chOff x="0" y="0"/>
            <a:chExt cx="930248" cy="115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30248" cy="115100"/>
            </a:xfrm>
            <a:custGeom>
              <a:avLst/>
              <a:gdLst/>
              <a:ahLst/>
              <a:cxnLst/>
              <a:rect l="l" t="t" r="r" b="b"/>
              <a:pathLst>
                <a:path w="930248" h="115100">
                  <a:moveTo>
                    <a:pt x="203200" y="0"/>
                  </a:moveTo>
                  <a:lnTo>
                    <a:pt x="727048" y="0"/>
                  </a:lnTo>
                  <a:lnTo>
                    <a:pt x="930248" y="115100"/>
                  </a:lnTo>
                  <a:lnTo>
                    <a:pt x="0" y="1151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35319" y="4510779"/>
            <a:ext cx="862188" cy="831214"/>
            <a:chOff x="0" y="0"/>
            <a:chExt cx="718727" cy="6929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8727" cy="692907"/>
            </a:xfrm>
            <a:custGeom>
              <a:avLst/>
              <a:gdLst/>
              <a:ahLst/>
              <a:cxnLst/>
              <a:rect l="l" t="t" r="r" b="b"/>
              <a:pathLst>
                <a:path w="718727" h="692907">
                  <a:moveTo>
                    <a:pt x="346453" y="0"/>
                  </a:moveTo>
                  <a:lnTo>
                    <a:pt x="372273" y="0"/>
                  </a:lnTo>
                  <a:cubicBezTo>
                    <a:pt x="464158" y="0"/>
                    <a:pt x="552280" y="36501"/>
                    <a:pt x="617253" y="101474"/>
                  </a:cubicBezTo>
                  <a:cubicBezTo>
                    <a:pt x="682225" y="166446"/>
                    <a:pt x="718727" y="254568"/>
                    <a:pt x="718727" y="346453"/>
                  </a:cubicBezTo>
                  <a:lnTo>
                    <a:pt x="718727" y="346453"/>
                  </a:lnTo>
                  <a:cubicBezTo>
                    <a:pt x="718727" y="438339"/>
                    <a:pt x="682225" y="526460"/>
                    <a:pt x="617253" y="591433"/>
                  </a:cubicBezTo>
                  <a:cubicBezTo>
                    <a:pt x="552280" y="656406"/>
                    <a:pt x="464158" y="692907"/>
                    <a:pt x="372273" y="692907"/>
                  </a:cubicBezTo>
                  <a:lnTo>
                    <a:pt x="346453" y="692907"/>
                  </a:lnTo>
                  <a:cubicBezTo>
                    <a:pt x="254568" y="692907"/>
                    <a:pt x="166446" y="656406"/>
                    <a:pt x="101474" y="591433"/>
                  </a:cubicBezTo>
                  <a:cubicBezTo>
                    <a:pt x="36501" y="526460"/>
                    <a:pt x="0" y="438339"/>
                    <a:pt x="0" y="346453"/>
                  </a:cubicBezTo>
                  <a:lnTo>
                    <a:pt x="0" y="346453"/>
                  </a:lnTo>
                  <a:cubicBezTo>
                    <a:pt x="0" y="254568"/>
                    <a:pt x="36501" y="166446"/>
                    <a:pt x="101474" y="101474"/>
                  </a:cubicBezTo>
                  <a:cubicBezTo>
                    <a:pt x="166446" y="36501"/>
                    <a:pt x="254568" y="0"/>
                    <a:pt x="34645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35C6D"/>
                  </a:solidFill>
                  <a:latin typeface="TT Norms Bold"/>
                </a:rPr>
                <a:t>1.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35319" y="5706553"/>
            <a:ext cx="862188" cy="831214"/>
            <a:chOff x="0" y="0"/>
            <a:chExt cx="718727" cy="69290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8727" cy="692907"/>
            </a:xfrm>
            <a:custGeom>
              <a:avLst/>
              <a:gdLst/>
              <a:ahLst/>
              <a:cxnLst/>
              <a:rect l="l" t="t" r="r" b="b"/>
              <a:pathLst>
                <a:path w="718727" h="692907">
                  <a:moveTo>
                    <a:pt x="346453" y="0"/>
                  </a:moveTo>
                  <a:lnTo>
                    <a:pt x="372273" y="0"/>
                  </a:lnTo>
                  <a:cubicBezTo>
                    <a:pt x="464158" y="0"/>
                    <a:pt x="552280" y="36501"/>
                    <a:pt x="617253" y="101474"/>
                  </a:cubicBezTo>
                  <a:cubicBezTo>
                    <a:pt x="682225" y="166446"/>
                    <a:pt x="718727" y="254568"/>
                    <a:pt x="718727" y="346453"/>
                  </a:cubicBezTo>
                  <a:lnTo>
                    <a:pt x="718727" y="346453"/>
                  </a:lnTo>
                  <a:cubicBezTo>
                    <a:pt x="718727" y="438339"/>
                    <a:pt x="682225" y="526460"/>
                    <a:pt x="617253" y="591433"/>
                  </a:cubicBezTo>
                  <a:cubicBezTo>
                    <a:pt x="552280" y="656406"/>
                    <a:pt x="464158" y="692907"/>
                    <a:pt x="372273" y="692907"/>
                  </a:cubicBezTo>
                  <a:lnTo>
                    <a:pt x="346453" y="692907"/>
                  </a:lnTo>
                  <a:cubicBezTo>
                    <a:pt x="254568" y="692907"/>
                    <a:pt x="166446" y="656406"/>
                    <a:pt x="101474" y="591433"/>
                  </a:cubicBezTo>
                  <a:cubicBezTo>
                    <a:pt x="36501" y="526460"/>
                    <a:pt x="0" y="438339"/>
                    <a:pt x="0" y="346453"/>
                  </a:cubicBezTo>
                  <a:lnTo>
                    <a:pt x="0" y="346453"/>
                  </a:lnTo>
                  <a:cubicBezTo>
                    <a:pt x="0" y="254568"/>
                    <a:pt x="36501" y="166446"/>
                    <a:pt x="101474" y="101474"/>
                  </a:cubicBezTo>
                  <a:cubicBezTo>
                    <a:pt x="166446" y="36501"/>
                    <a:pt x="254568" y="0"/>
                    <a:pt x="34645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35C6D"/>
                  </a:solidFill>
                  <a:latin typeface="TT Norms Bold"/>
                </a:rPr>
                <a:t>2.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35319" y="6961801"/>
            <a:ext cx="862188" cy="831214"/>
            <a:chOff x="0" y="0"/>
            <a:chExt cx="718727" cy="6929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8727" cy="692907"/>
            </a:xfrm>
            <a:custGeom>
              <a:avLst/>
              <a:gdLst/>
              <a:ahLst/>
              <a:cxnLst/>
              <a:rect l="l" t="t" r="r" b="b"/>
              <a:pathLst>
                <a:path w="718727" h="692907">
                  <a:moveTo>
                    <a:pt x="346453" y="0"/>
                  </a:moveTo>
                  <a:lnTo>
                    <a:pt x="372273" y="0"/>
                  </a:lnTo>
                  <a:cubicBezTo>
                    <a:pt x="464158" y="0"/>
                    <a:pt x="552280" y="36501"/>
                    <a:pt x="617253" y="101474"/>
                  </a:cubicBezTo>
                  <a:cubicBezTo>
                    <a:pt x="682225" y="166446"/>
                    <a:pt x="718727" y="254568"/>
                    <a:pt x="718727" y="346453"/>
                  </a:cubicBezTo>
                  <a:lnTo>
                    <a:pt x="718727" y="346453"/>
                  </a:lnTo>
                  <a:cubicBezTo>
                    <a:pt x="718727" y="438339"/>
                    <a:pt x="682225" y="526460"/>
                    <a:pt x="617253" y="591433"/>
                  </a:cubicBezTo>
                  <a:cubicBezTo>
                    <a:pt x="552280" y="656406"/>
                    <a:pt x="464158" y="692907"/>
                    <a:pt x="372273" y="692907"/>
                  </a:cubicBezTo>
                  <a:lnTo>
                    <a:pt x="346453" y="692907"/>
                  </a:lnTo>
                  <a:cubicBezTo>
                    <a:pt x="254568" y="692907"/>
                    <a:pt x="166446" y="656406"/>
                    <a:pt x="101474" y="591433"/>
                  </a:cubicBezTo>
                  <a:cubicBezTo>
                    <a:pt x="36501" y="526460"/>
                    <a:pt x="0" y="438339"/>
                    <a:pt x="0" y="346453"/>
                  </a:cubicBezTo>
                  <a:lnTo>
                    <a:pt x="0" y="346453"/>
                  </a:lnTo>
                  <a:cubicBezTo>
                    <a:pt x="0" y="254568"/>
                    <a:pt x="36501" y="166446"/>
                    <a:pt x="101474" y="101474"/>
                  </a:cubicBezTo>
                  <a:cubicBezTo>
                    <a:pt x="166446" y="36501"/>
                    <a:pt x="254568" y="0"/>
                    <a:pt x="34645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35C6D"/>
                  </a:solidFill>
                  <a:latin typeface="TT Norms Bold"/>
                </a:rPr>
                <a:t>3.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35319" y="7946271"/>
            <a:ext cx="862188" cy="831214"/>
            <a:chOff x="0" y="0"/>
            <a:chExt cx="718727" cy="69290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18727" cy="692907"/>
            </a:xfrm>
            <a:custGeom>
              <a:avLst/>
              <a:gdLst/>
              <a:ahLst/>
              <a:cxnLst/>
              <a:rect l="l" t="t" r="r" b="b"/>
              <a:pathLst>
                <a:path w="718727" h="692907">
                  <a:moveTo>
                    <a:pt x="346453" y="0"/>
                  </a:moveTo>
                  <a:lnTo>
                    <a:pt x="372273" y="0"/>
                  </a:lnTo>
                  <a:cubicBezTo>
                    <a:pt x="464158" y="0"/>
                    <a:pt x="552280" y="36501"/>
                    <a:pt x="617253" y="101474"/>
                  </a:cubicBezTo>
                  <a:cubicBezTo>
                    <a:pt x="682225" y="166446"/>
                    <a:pt x="718727" y="254568"/>
                    <a:pt x="718727" y="346453"/>
                  </a:cubicBezTo>
                  <a:lnTo>
                    <a:pt x="718727" y="346453"/>
                  </a:lnTo>
                  <a:cubicBezTo>
                    <a:pt x="718727" y="438339"/>
                    <a:pt x="682225" y="526460"/>
                    <a:pt x="617253" y="591433"/>
                  </a:cubicBezTo>
                  <a:cubicBezTo>
                    <a:pt x="552280" y="656406"/>
                    <a:pt x="464158" y="692907"/>
                    <a:pt x="372273" y="692907"/>
                  </a:cubicBezTo>
                  <a:lnTo>
                    <a:pt x="346453" y="692907"/>
                  </a:lnTo>
                  <a:cubicBezTo>
                    <a:pt x="254568" y="692907"/>
                    <a:pt x="166446" y="656406"/>
                    <a:pt x="101474" y="591433"/>
                  </a:cubicBezTo>
                  <a:cubicBezTo>
                    <a:pt x="36501" y="526460"/>
                    <a:pt x="0" y="438339"/>
                    <a:pt x="0" y="346453"/>
                  </a:cubicBezTo>
                  <a:lnTo>
                    <a:pt x="0" y="346453"/>
                  </a:lnTo>
                  <a:cubicBezTo>
                    <a:pt x="0" y="254568"/>
                    <a:pt x="36501" y="166446"/>
                    <a:pt x="101474" y="101474"/>
                  </a:cubicBezTo>
                  <a:cubicBezTo>
                    <a:pt x="166446" y="36501"/>
                    <a:pt x="254568" y="0"/>
                    <a:pt x="34645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35C6D"/>
                  </a:solidFill>
                  <a:latin typeface="TT Norms Bold"/>
                </a:rPr>
                <a:t>4.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35319" y="8930741"/>
            <a:ext cx="862188" cy="831214"/>
            <a:chOff x="0" y="0"/>
            <a:chExt cx="718727" cy="69290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18727" cy="692907"/>
            </a:xfrm>
            <a:custGeom>
              <a:avLst/>
              <a:gdLst/>
              <a:ahLst/>
              <a:cxnLst/>
              <a:rect l="l" t="t" r="r" b="b"/>
              <a:pathLst>
                <a:path w="718727" h="692907">
                  <a:moveTo>
                    <a:pt x="346453" y="0"/>
                  </a:moveTo>
                  <a:lnTo>
                    <a:pt x="372273" y="0"/>
                  </a:lnTo>
                  <a:cubicBezTo>
                    <a:pt x="464158" y="0"/>
                    <a:pt x="552280" y="36501"/>
                    <a:pt x="617253" y="101474"/>
                  </a:cubicBezTo>
                  <a:cubicBezTo>
                    <a:pt x="682225" y="166446"/>
                    <a:pt x="718727" y="254568"/>
                    <a:pt x="718727" y="346453"/>
                  </a:cubicBezTo>
                  <a:lnTo>
                    <a:pt x="718727" y="346453"/>
                  </a:lnTo>
                  <a:cubicBezTo>
                    <a:pt x="718727" y="438339"/>
                    <a:pt x="682225" y="526460"/>
                    <a:pt x="617253" y="591433"/>
                  </a:cubicBezTo>
                  <a:cubicBezTo>
                    <a:pt x="552280" y="656406"/>
                    <a:pt x="464158" y="692907"/>
                    <a:pt x="372273" y="692907"/>
                  </a:cubicBezTo>
                  <a:lnTo>
                    <a:pt x="346453" y="692907"/>
                  </a:lnTo>
                  <a:cubicBezTo>
                    <a:pt x="254568" y="692907"/>
                    <a:pt x="166446" y="656406"/>
                    <a:pt x="101474" y="591433"/>
                  </a:cubicBezTo>
                  <a:cubicBezTo>
                    <a:pt x="36501" y="526460"/>
                    <a:pt x="0" y="438339"/>
                    <a:pt x="0" y="346453"/>
                  </a:cubicBezTo>
                  <a:lnTo>
                    <a:pt x="0" y="346453"/>
                  </a:lnTo>
                  <a:cubicBezTo>
                    <a:pt x="0" y="254568"/>
                    <a:pt x="36501" y="166446"/>
                    <a:pt x="101474" y="101474"/>
                  </a:cubicBezTo>
                  <a:cubicBezTo>
                    <a:pt x="166446" y="36501"/>
                    <a:pt x="254568" y="0"/>
                    <a:pt x="34645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35C6D"/>
                  </a:solidFill>
                  <a:latin typeface="TT Norms Bold"/>
                </a:rPr>
                <a:t>5.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35631" y="4386954"/>
            <a:ext cx="701498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TT Norms Bold"/>
              </a:rPr>
              <a:t>Lehman Brothers had sufficient collateral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35631" y="5631236"/>
            <a:ext cx="6205062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TT Norms Bold"/>
              </a:rPr>
              <a:t>Requested to become a bank holding company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35631" y="7005933"/>
            <a:ext cx="620506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TT Norms Bold"/>
              </a:rPr>
              <a:t>Bailout of other banks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35631" y="7990403"/>
            <a:ext cx="673328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TT Norms Bold"/>
              </a:rPr>
              <a:t>Devastation on the Main Street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35631" y="8974873"/>
            <a:ext cx="620506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TT Norms Bold"/>
              </a:rPr>
              <a:t>Political interference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25277" y="3069989"/>
            <a:ext cx="7743638" cy="998220"/>
            <a:chOff x="0" y="0"/>
            <a:chExt cx="3783365" cy="659912"/>
          </a:xfrm>
        </p:grpSpPr>
        <p:sp>
          <p:nvSpPr>
            <p:cNvPr id="39" name="Freeform 39"/>
            <p:cNvSpPr/>
            <p:nvPr/>
          </p:nvSpPr>
          <p:spPr>
            <a:xfrm>
              <a:off x="203200" y="-529"/>
              <a:ext cx="3376965" cy="660970"/>
            </a:xfrm>
            <a:custGeom>
              <a:avLst/>
              <a:gdLst/>
              <a:ahLst/>
              <a:cxnLst/>
              <a:rect l="l" t="t" r="r" b="b"/>
              <a:pathLst>
                <a:path w="3376965" h="660970">
                  <a:moveTo>
                    <a:pt x="3376965" y="529"/>
                  </a:moveTo>
                  <a:cubicBezTo>
                    <a:pt x="3258732" y="0"/>
                    <a:pt x="3149252" y="62774"/>
                    <a:pt x="3089983" y="165080"/>
                  </a:cubicBezTo>
                  <a:cubicBezTo>
                    <a:pt x="3030713" y="267386"/>
                    <a:pt x="3030713" y="393585"/>
                    <a:pt x="3089983" y="495891"/>
                  </a:cubicBezTo>
                  <a:cubicBezTo>
                    <a:pt x="3149252" y="598197"/>
                    <a:pt x="3258732" y="660970"/>
                    <a:pt x="3376965" y="660441"/>
                  </a:cubicBezTo>
                  <a:lnTo>
                    <a:pt x="0" y="660441"/>
                  </a:lnTo>
                  <a:cubicBezTo>
                    <a:pt x="118233" y="660970"/>
                    <a:pt x="227713" y="598197"/>
                    <a:pt x="286983" y="495891"/>
                  </a:cubicBezTo>
                  <a:cubicBezTo>
                    <a:pt x="346252" y="393585"/>
                    <a:pt x="346252" y="267386"/>
                    <a:pt x="286983" y="165080"/>
                  </a:cubicBezTo>
                  <a:cubicBezTo>
                    <a:pt x="227713" y="62774"/>
                    <a:pt x="118233" y="0"/>
                    <a:pt x="0" y="529"/>
                  </a:cubicBezTo>
                  <a:close/>
                </a:path>
              </a:pathLst>
            </a:custGeom>
            <a:solidFill>
              <a:srgbClr val="55788F"/>
            </a:solidFill>
            <a:ln w="57150">
              <a:solidFill>
                <a:srgbClr val="28353B"/>
              </a:solidFill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0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297506" y="3273824"/>
            <a:ext cx="622791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3000">
                <a:solidFill>
                  <a:srgbClr val="FDFBFB"/>
                </a:solidFill>
                <a:latin typeface="League Spartan Bold"/>
              </a:rPr>
              <a:t>Argument for the bailout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144000" y="4391616"/>
            <a:ext cx="862188" cy="831214"/>
            <a:chOff x="0" y="0"/>
            <a:chExt cx="718727" cy="69290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18727" cy="692907"/>
            </a:xfrm>
            <a:custGeom>
              <a:avLst/>
              <a:gdLst/>
              <a:ahLst/>
              <a:cxnLst/>
              <a:rect l="l" t="t" r="r" b="b"/>
              <a:pathLst>
                <a:path w="718727" h="692907">
                  <a:moveTo>
                    <a:pt x="346453" y="0"/>
                  </a:moveTo>
                  <a:lnTo>
                    <a:pt x="372273" y="0"/>
                  </a:lnTo>
                  <a:cubicBezTo>
                    <a:pt x="464158" y="0"/>
                    <a:pt x="552280" y="36501"/>
                    <a:pt x="617253" y="101474"/>
                  </a:cubicBezTo>
                  <a:cubicBezTo>
                    <a:pt x="682225" y="166446"/>
                    <a:pt x="718727" y="254568"/>
                    <a:pt x="718727" y="346453"/>
                  </a:cubicBezTo>
                  <a:lnTo>
                    <a:pt x="718727" y="346453"/>
                  </a:lnTo>
                  <a:cubicBezTo>
                    <a:pt x="718727" y="438339"/>
                    <a:pt x="682225" y="526460"/>
                    <a:pt x="617253" y="591433"/>
                  </a:cubicBezTo>
                  <a:cubicBezTo>
                    <a:pt x="552280" y="656406"/>
                    <a:pt x="464158" y="692907"/>
                    <a:pt x="372273" y="692907"/>
                  </a:cubicBezTo>
                  <a:lnTo>
                    <a:pt x="346453" y="692907"/>
                  </a:lnTo>
                  <a:cubicBezTo>
                    <a:pt x="254568" y="692907"/>
                    <a:pt x="166446" y="656406"/>
                    <a:pt x="101474" y="591433"/>
                  </a:cubicBezTo>
                  <a:cubicBezTo>
                    <a:pt x="36501" y="526460"/>
                    <a:pt x="0" y="438339"/>
                    <a:pt x="0" y="346453"/>
                  </a:cubicBezTo>
                  <a:lnTo>
                    <a:pt x="0" y="346453"/>
                  </a:lnTo>
                  <a:cubicBezTo>
                    <a:pt x="0" y="254568"/>
                    <a:pt x="36501" y="166446"/>
                    <a:pt x="101474" y="101474"/>
                  </a:cubicBezTo>
                  <a:cubicBezTo>
                    <a:pt x="166446" y="36501"/>
                    <a:pt x="254568" y="0"/>
                    <a:pt x="346453" y="0"/>
                  </a:cubicBezTo>
                  <a:close/>
                </a:path>
              </a:pathLst>
            </a:custGeom>
            <a:solidFill>
              <a:srgbClr val="E4E4E4"/>
            </a:solidFill>
            <a:ln w="19050">
              <a:solidFill>
                <a:srgbClr val="000000"/>
              </a:solidFill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35C6D"/>
                  </a:solidFill>
                  <a:latin typeface="TT Norms Bold"/>
                </a:rPr>
                <a:t>1.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144000" y="5477647"/>
            <a:ext cx="862188" cy="831214"/>
            <a:chOff x="0" y="0"/>
            <a:chExt cx="718727" cy="69290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18727" cy="692907"/>
            </a:xfrm>
            <a:custGeom>
              <a:avLst/>
              <a:gdLst/>
              <a:ahLst/>
              <a:cxnLst/>
              <a:rect l="l" t="t" r="r" b="b"/>
              <a:pathLst>
                <a:path w="718727" h="692907">
                  <a:moveTo>
                    <a:pt x="346453" y="0"/>
                  </a:moveTo>
                  <a:lnTo>
                    <a:pt x="372273" y="0"/>
                  </a:lnTo>
                  <a:cubicBezTo>
                    <a:pt x="464158" y="0"/>
                    <a:pt x="552280" y="36501"/>
                    <a:pt x="617253" y="101474"/>
                  </a:cubicBezTo>
                  <a:cubicBezTo>
                    <a:pt x="682225" y="166446"/>
                    <a:pt x="718727" y="254568"/>
                    <a:pt x="718727" y="346453"/>
                  </a:cubicBezTo>
                  <a:lnTo>
                    <a:pt x="718727" y="346453"/>
                  </a:lnTo>
                  <a:cubicBezTo>
                    <a:pt x="718727" y="438339"/>
                    <a:pt x="682225" y="526460"/>
                    <a:pt x="617253" y="591433"/>
                  </a:cubicBezTo>
                  <a:cubicBezTo>
                    <a:pt x="552280" y="656406"/>
                    <a:pt x="464158" y="692907"/>
                    <a:pt x="372273" y="692907"/>
                  </a:cubicBezTo>
                  <a:lnTo>
                    <a:pt x="346453" y="692907"/>
                  </a:lnTo>
                  <a:cubicBezTo>
                    <a:pt x="254568" y="692907"/>
                    <a:pt x="166446" y="656406"/>
                    <a:pt x="101474" y="591433"/>
                  </a:cubicBezTo>
                  <a:cubicBezTo>
                    <a:pt x="36501" y="526460"/>
                    <a:pt x="0" y="438339"/>
                    <a:pt x="0" y="346453"/>
                  </a:cubicBezTo>
                  <a:lnTo>
                    <a:pt x="0" y="346453"/>
                  </a:lnTo>
                  <a:cubicBezTo>
                    <a:pt x="0" y="254568"/>
                    <a:pt x="36501" y="166446"/>
                    <a:pt x="101474" y="101474"/>
                  </a:cubicBezTo>
                  <a:cubicBezTo>
                    <a:pt x="166446" y="36501"/>
                    <a:pt x="254568" y="0"/>
                    <a:pt x="34645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35C6D"/>
                  </a:solidFill>
                  <a:latin typeface="TT Norms Bold"/>
                </a:rPr>
                <a:t>2.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144000" y="6708606"/>
            <a:ext cx="862188" cy="831214"/>
            <a:chOff x="0" y="0"/>
            <a:chExt cx="718727" cy="69290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18727" cy="692907"/>
            </a:xfrm>
            <a:custGeom>
              <a:avLst/>
              <a:gdLst/>
              <a:ahLst/>
              <a:cxnLst/>
              <a:rect l="l" t="t" r="r" b="b"/>
              <a:pathLst>
                <a:path w="718727" h="692907">
                  <a:moveTo>
                    <a:pt x="346453" y="0"/>
                  </a:moveTo>
                  <a:lnTo>
                    <a:pt x="372273" y="0"/>
                  </a:lnTo>
                  <a:cubicBezTo>
                    <a:pt x="464158" y="0"/>
                    <a:pt x="552280" y="36501"/>
                    <a:pt x="617253" y="101474"/>
                  </a:cubicBezTo>
                  <a:cubicBezTo>
                    <a:pt x="682225" y="166446"/>
                    <a:pt x="718727" y="254568"/>
                    <a:pt x="718727" y="346453"/>
                  </a:cubicBezTo>
                  <a:lnTo>
                    <a:pt x="718727" y="346453"/>
                  </a:lnTo>
                  <a:cubicBezTo>
                    <a:pt x="718727" y="438339"/>
                    <a:pt x="682225" y="526460"/>
                    <a:pt x="617253" y="591433"/>
                  </a:cubicBezTo>
                  <a:cubicBezTo>
                    <a:pt x="552280" y="656406"/>
                    <a:pt x="464158" y="692907"/>
                    <a:pt x="372273" y="692907"/>
                  </a:cubicBezTo>
                  <a:lnTo>
                    <a:pt x="346453" y="692907"/>
                  </a:lnTo>
                  <a:cubicBezTo>
                    <a:pt x="254568" y="692907"/>
                    <a:pt x="166446" y="656406"/>
                    <a:pt x="101474" y="591433"/>
                  </a:cubicBezTo>
                  <a:cubicBezTo>
                    <a:pt x="36501" y="526460"/>
                    <a:pt x="0" y="438339"/>
                    <a:pt x="0" y="346453"/>
                  </a:cubicBezTo>
                  <a:lnTo>
                    <a:pt x="0" y="346453"/>
                  </a:lnTo>
                  <a:cubicBezTo>
                    <a:pt x="0" y="254568"/>
                    <a:pt x="36501" y="166446"/>
                    <a:pt x="101474" y="101474"/>
                  </a:cubicBezTo>
                  <a:cubicBezTo>
                    <a:pt x="166446" y="36501"/>
                    <a:pt x="254568" y="0"/>
                    <a:pt x="34645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35C6D"/>
                  </a:solidFill>
                  <a:latin typeface="TT Norms Bold"/>
                </a:rPr>
                <a:t>3.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144000" y="7832556"/>
            <a:ext cx="862188" cy="831214"/>
            <a:chOff x="0" y="0"/>
            <a:chExt cx="718727" cy="69290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18727" cy="692907"/>
            </a:xfrm>
            <a:custGeom>
              <a:avLst/>
              <a:gdLst/>
              <a:ahLst/>
              <a:cxnLst/>
              <a:rect l="l" t="t" r="r" b="b"/>
              <a:pathLst>
                <a:path w="718727" h="692907">
                  <a:moveTo>
                    <a:pt x="346453" y="0"/>
                  </a:moveTo>
                  <a:lnTo>
                    <a:pt x="372273" y="0"/>
                  </a:lnTo>
                  <a:cubicBezTo>
                    <a:pt x="464158" y="0"/>
                    <a:pt x="552280" y="36501"/>
                    <a:pt x="617253" y="101474"/>
                  </a:cubicBezTo>
                  <a:cubicBezTo>
                    <a:pt x="682225" y="166446"/>
                    <a:pt x="718727" y="254568"/>
                    <a:pt x="718727" y="346453"/>
                  </a:cubicBezTo>
                  <a:lnTo>
                    <a:pt x="718727" y="346453"/>
                  </a:lnTo>
                  <a:cubicBezTo>
                    <a:pt x="718727" y="438339"/>
                    <a:pt x="682225" y="526460"/>
                    <a:pt x="617253" y="591433"/>
                  </a:cubicBezTo>
                  <a:cubicBezTo>
                    <a:pt x="552280" y="656406"/>
                    <a:pt x="464158" y="692907"/>
                    <a:pt x="372273" y="692907"/>
                  </a:cubicBezTo>
                  <a:lnTo>
                    <a:pt x="346453" y="692907"/>
                  </a:lnTo>
                  <a:cubicBezTo>
                    <a:pt x="254568" y="692907"/>
                    <a:pt x="166446" y="656406"/>
                    <a:pt x="101474" y="591433"/>
                  </a:cubicBezTo>
                  <a:cubicBezTo>
                    <a:pt x="36501" y="526460"/>
                    <a:pt x="0" y="438339"/>
                    <a:pt x="0" y="346453"/>
                  </a:cubicBezTo>
                  <a:lnTo>
                    <a:pt x="0" y="346453"/>
                  </a:lnTo>
                  <a:cubicBezTo>
                    <a:pt x="0" y="254568"/>
                    <a:pt x="36501" y="166446"/>
                    <a:pt x="101474" y="101474"/>
                  </a:cubicBezTo>
                  <a:cubicBezTo>
                    <a:pt x="166446" y="36501"/>
                    <a:pt x="254568" y="0"/>
                    <a:pt x="34645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35C6D"/>
                  </a:solidFill>
                  <a:latin typeface="TT Norms Bold"/>
                </a:rPr>
                <a:t>4.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144000" y="8861743"/>
            <a:ext cx="862188" cy="831214"/>
            <a:chOff x="0" y="0"/>
            <a:chExt cx="718727" cy="69290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718727" cy="692907"/>
            </a:xfrm>
            <a:custGeom>
              <a:avLst/>
              <a:gdLst/>
              <a:ahLst/>
              <a:cxnLst/>
              <a:rect l="l" t="t" r="r" b="b"/>
              <a:pathLst>
                <a:path w="718727" h="692907">
                  <a:moveTo>
                    <a:pt x="346453" y="0"/>
                  </a:moveTo>
                  <a:lnTo>
                    <a:pt x="372273" y="0"/>
                  </a:lnTo>
                  <a:cubicBezTo>
                    <a:pt x="464158" y="0"/>
                    <a:pt x="552280" y="36501"/>
                    <a:pt x="617253" y="101474"/>
                  </a:cubicBezTo>
                  <a:cubicBezTo>
                    <a:pt x="682225" y="166446"/>
                    <a:pt x="718727" y="254568"/>
                    <a:pt x="718727" y="346453"/>
                  </a:cubicBezTo>
                  <a:lnTo>
                    <a:pt x="718727" y="346453"/>
                  </a:lnTo>
                  <a:cubicBezTo>
                    <a:pt x="718727" y="438339"/>
                    <a:pt x="682225" y="526460"/>
                    <a:pt x="617253" y="591433"/>
                  </a:cubicBezTo>
                  <a:cubicBezTo>
                    <a:pt x="552280" y="656406"/>
                    <a:pt x="464158" y="692907"/>
                    <a:pt x="372273" y="692907"/>
                  </a:cubicBezTo>
                  <a:lnTo>
                    <a:pt x="346453" y="692907"/>
                  </a:lnTo>
                  <a:cubicBezTo>
                    <a:pt x="254568" y="692907"/>
                    <a:pt x="166446" y="656406"/>
                    <a:pt x="101474" y="591433"/>
                  </a:cubicBezTo>
                  <a:cubicBezTo>
                    <a:pt x="36501" y="526460"/>
                    <a:pt x="0" y="438339"/>
                    <a:pt x="0" y="346453"/>
                  </a:cubicBezTo>
                  <a:lnTo>
                    <a:pt x="0" y="346453"/>
                  </a:lnTo>
                  <a:cubicBezTo>
                    <a:pt x="0" y="254568"/>
                    <a:pt x="36501" y="166446"/>
                    <a:pt x="101474" y="101474"/>
                  </a:cubicBezTo>
                  <a:cubicBezTo>
                    <a:pt x="166446" y="36501"/>
                    <a:pt x="254568" y="0"/>
                    <a:pt x="34645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435C6D"/>
                  </a:solidFill>
                  <a:latin typeface="TT Norms Bold"/>
                </a:rPr>
                <a:t>5.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0244313" y="4435748"/>
            <a:ext cx="673328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TT Norms Bold"/>
              </a:rPr>
              <a:t>Risky real estate investment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244313" y="5308826"/>
            <a:ext cx="6205062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TT Norms Bold"/>
              </a:rPr>
              <a:t>Maintaining the integrity of the Federal Reserve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244313" y="6584781"/>
            <a:ext cx="6205062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TT Norms Bold"/>
              </a:rPr>
              <a:t>No buyer or merger partner could be found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244313" y="7876688"/>
            <a:ext cx="673328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TT Norms Bold"/>
              </a:rPr>
              <a:t>Poor decision and careless risk taking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244313" y="8675529"/>
            <a:ext cx="6205062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000000"/>
                </a:solidFill>
                <a:latin typeface="TT Norms Bold"/>
              </a:rPr>
              <a:t>Prioritizing the Interest of Taxpayers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5233280" y="9727216"/>
            <a:ext cx="2926906" cy="4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2">
                <a:solidFill>
                  <a:srgbClr val="FDFBFB"/>
                </a:solidFill>
                <a:latin typeface="Alice"/>
              </a:rPr>
              <a:t>Lehman Brothers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8991724" y="3050939"/>
            <a:ext cx="8293210" cy="998220"/>
            <a:chOff x="0" y="0"/>
            <a:chExt cx="4377792" cy="659912"/>
          </a:xfrm>
        </p:grpSpPr>
        <p:sp>
          <p:nvSpPr>
            <p:cNvPr id="64" name="Freeform 64"/>
            <p:cNvSpPr/>
            <p:nvPr/>
          </p:nvSpPr>
          <p:spPr>
            <a:xfrm>
              <a:off x="203200" y="-529"/>
              <a:ext cx="3971392" cy="660970"/>
            </a:xfrm>
            <a:custGeom>
              <a:avLst/>
              <a:gdLst/>
              <a:ahLst/>
              <a:cxnLst/>
              <a:rect l="l" t="t" r="r" b="b"/>
              <a:pathLst>
                <a:path w="3971392" h="660970">
                  <a:moveTo>
                    <a:pt x="3971392" y="529"/>
                  </a:moveTo>
                  <a:cubicBezTo>
                    <a:pt x="3853159" y="0"/>
                    <a:pt x="3743679" y="62774"/>
                    <a:pt x="3684410" y="165080"/>
                  </a:cubicBezTo>
                  <a:cubicBezTo>
                    <a:pt x="3625140" y="267386"/>
                    <a:pt x="3625140" y="393585"/>
                    <a:pt x="3684410" y="495891"/>
                  </a:cubicBezTo>
                  <a:cubicBezTo>
                    <a:pt x="3743679" y="598197"/>
                    <a:pt x="3853159" y="660970"/>
                    <a:pt x="3971392" y="660441"/>
                  </a:cubicBezTo>
                  <a:lnTo>
                    <a:pt x="0" y="660441"/>
                  </a:lnTo>
                  <a:cubicBezTo>
                    <a:pt x="118233" y="660970"/>
                    <a:pt x="227713" y="598197"/>
                    <a:pt x="286983" y="495891"/>
                  </a:cubicBezTo>
                  <a:cubicBezTo>
                    <a:pt x="346252" y="393585"/>
                    <a:pt x="346252" y="267386"/>
                    <a:pt x="286983" y="165080"/>
                  </a:cubicBezTo>
                  <a:cubicBezTo>
                    <a:pt x="227713" y="62774"/>
                    <a:pt x="118233" y="0"/>
                    <a:pt x="0" y="529"/>
                  </a:cubicBezTo>
                  <a:close/>
                </a:path>
              </a:pathLst>
            </a:custGeom>
            <a:solidFill>
              <a:srgbClr val="55788F"/>
            </a:solidFill>
            <a:ln w="57150">
              <a:solidFill>
                <a:srgbClr val="28353B"/>
              </a:solidFill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0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0006188" y="3254774"/>
            <a:ext cx="622791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3000">
                <a:solidFill>
                  <a:srgbClr val="FFFFFF"/>
                </a:solidFill>
                <a:latin typeface="League Spartan Bold"/>
              </a:rPr>
              <a:t>Argument against the bailout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836935" y="-716465"/>
            <a:ext cx="8192086" cy="67026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1706338" y="3610849"/>
            <a:ext cx="9074936" cy="7424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7598588" y="0"/>
            <a:ext cx="7316407" cy="59861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735" flipV="1">
            <a:off x="11042646" y="-889156"/>
            <a:ext cx="8506459" cy="69598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4552088" y="4252514"/>
            <a:ext cx="7316407" cy="598615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67434" y="954976"/>
            <a:ext cx="5285923" cy="8303324"/>
            <a:chOff x="0" y="0"/>
            <a:chExt cx="1392177" cy="21868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2177" cy="2186884"/>
            </a:xfrm>
            <a:custGeom>
              <a:avLst/>
              <a:gdLst/>
              <a:ahLst/>
              <a:cxnLst/>
              <a:rect l="l" t="t" r="r" b="b"/>
              <a:pathLst>
                <a:path w="1392177" h="2186884">
                  <a:moveTo>
                    <a:pt x="0" y="0"/>
                  </a:moveTo>
                  <a:lnTo>
                    <a:pt x="1392177" y="0"/>
                  </a:lnTo>
                  <a:lnTo>
                    <a:pt x="1392177" y="2186884"/>
                  </a:lnTo>
                  <a:lnTo>
                    <a:pt x="0" y="2186884"/>
                  </a:lnTo>
                  <a:close/>
                </a:path>
              </a:pathLst>
            </a:custGeom>
            <a:solidFill>
              <a:srgbClr val="3046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53357" y="954976"/>
            <a:ext cx="3635314" cy="8303324"/>
            <a:chOff x="0" y="0"/>
            <a:chExt cx="957449" cy="21868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7449" cy="2186884"/>
            </a:xfrm>
            <a:custGeom>
              <a:avLst/>
              <a:gdLst/>
              <a:ahLst/>
              <a:cxnLst/>
              <a:rect l="l" t="t" r="r" b="b"/>
              <a:pathLst>
                <a:path w="957449" h="2186884">
                  <a:moveTo>
                    <a:pt x="0" y="0"/>
                  </a:moveTo>
                  <a:lnTo>
                    <a:pt x="957449" y="0"/>
                  </a:lnTo>
                  <a:lnTo>
                    <a:pt x="957449" y="2186884"/>
                  </a:lnTo>
                  <a:lnTo>
                    <a:pt x="0" y="2186884"/>
                  </a:lnTo>
                  <a:close/>
                </a:path>
              </a:pathLst>
            </a:custGeom>
            <a:solidFill>
              <a:srgbClr val="55788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1958618" y="4791543"/>
            <a:ext cx="6877997" cy="562745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9988671" y="954976"/>
            <a:ext cx="3635314" cy="8303324"/>
            <a:chOff x="0" y="0"/>
            <a:chExt cx="957449" cy="21868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57449" cy="2186884"/>
            </a:xfrm>
            <a:custGeom>
              <a:avLst/>
              <a:gdLst/>
              <a:ahLst/>
              <a:cxnLst/>
              <a:rect l="l" t="t" r="r" b="b"/>
              <a:pathLst>
                <a:path w="957449" h="2186884">
                  <a:moveTo>
                    <a:pt x="0" y="0"/>
                  </a:moveTo>
                  <a:lnTo>
                    <a:pt x="957449" y="0"/>
                  </a:lnTo>
                  <a:lnTo>
                    <a:pt x="957449" y="2186884"/>
                  </a:lnTo>
                  <a:lnTo>
                    <a:pt x="0" y="2186884"/>
                  </a:lnTo>
                  <a:close/>
                </a:path>
              </a:pathLst>
            </a:custGeom>
            <a:solidFill>
              <a:srgbClr val="B6D4E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23986" y="954976"/>
            <a:ext cx="3635314" cy="8303324"/>
            <a:chOff x="0" y="0"/>
            <a:chExt cx="957449" cy="21868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57449" cy="2186884"/>
            </a:xfrm>
            <a:custGeom>
              <a:avLst/>
              <a:gdLst/>
              <a:ahLst/>
              <a:cxnLst/>
              <a:rect l="l" t="t" r="r" b="b"/>
              <a:pathLst>
                <a:path w="957449" h="2186884">
                  <a:moveTo>
                    <a:pt x="0" y="0"/>
                  </a:moveTo>
                  <a:lnTo>
                    <a:pt x="957449" y="0"/>
                  </a:lnTo>
                  <a:lnTo>
                    <a:pt x="957449" y="2186884"/>
                  </a:lnTo>
                  <a:lnTo>
                    <a:pt x="0" y="2186884"/>
                  </a:lnTo>
                  <a:close/>
                </a:path>
              </a:pathLst>
            </a:custGeom>
            <a:solidFill>
              <a:srgbClr val="F3FA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15419875" y="7387216"/>
            <a:ext cx="2027260" cy="2259664"/>
            <a:chOff x="0" y="0"/>
            <a:chExt cx="6082674" cy="67799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82674" cy="6779988"/>
            </a:xfrm>
            <a:custGeom>
              <a:avLst/>
              <a:gdLst/>
              <a:ahLst/>
              <a:cxnLst/>
              <a:rect l="l" t="t" r="r" b="b"/>
              <a:pathLst>
                <a:path w="6082674" h="6779988">
                  <a:moveTo>
                    <a:pt x="6082674" y="6779988"/>
                  </a:moveTo>
                  <a:lnTo>
                    <a:pt x="0" y="6779988"/>
                  </a:lnTo>
                  <a:lnTo>
                    <a:pt x="0" y="0"/>
                  </a:lnTo>
                  <a:lnTo>
                    <a:pt x="6082674" y="6779988"/>
                  </a:lnTo>
                  <a:close/>
                </a:path>
              </a:pathLst>
            </a:custGeom>
            <a:solidFill>
              <a:srgbClr val="435C6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915455" y="549013"/>
            <a:ext cx="2027260" cy="2259664"/>
            <a:chOff x="0" y="0"/>
            <a:chExt cx="6082674" cy="67799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82674" cy="6779988"/>
            </a:xfrm>
            <a:custGeom>
              <a:avLst/>
              <a:gdLst/>
              <a:ahLst/>
              <a:cxnLst/>
              <a:rect l="l" t="t" r="r" b="b"/>
              <a:pathLst>
                <a:path w="6082674" h="6779988">
                  <a:moveTo>
                    <a:pt x="6082674" y="6779988"/>
                  </a:moveTo>
                  <a:lnTo>
                    <a:pt x="0" y="6779988"/>
                  </a:lnTo>
                  <a:lnTo>
                    <a:pt x="0" y="0"/>
                  </a:lnTo>
                  <a:lnTo>
                    <a:pt x="6082674" y="6779988"/>
                  </a:lnTo>
                  <a:close/>
                </a:path>
              </a:pathLst>
            </a:custGeom>
            <a:solidFill>
              <a:srgbClr val="B6D4E8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4083062" y="4705818"/>
            <a:ext cx="2863152" cy="10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spc="59">
                <a:solidFill>
                  <a:srgbClr val="28353B"/>
                </a:solidFill>
                <a:latin typeface="League Spartan"/>
              </a:rPr>
              <a:t>Regulatory</a:t>
            </a:r>
          </a:p>
          <a:p>
            <a:pPr algn="ctr">
              <a:lnSpc>
                <a:spcPts val="4499"/>
              </a:lnSpc>
            </a:pPr>
            <a:r>
              <a:rPr lang="en-US" sz="2999" spc="59">
                <a:solidFill>
                  <a:srgbClr val="28353B"/>
                </a:solidFill>
                <a:latin typeface="League Spartan"/>
              </a:rPr>
              <a:t>Intervention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1212918" y="9811648"/>
            <a:ext cx="5765006" cy="1470025"/>
            <a:chOff x="0" y="0"/>
            <a:chExt cx="1049690" cy="2676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9690" cy="267662"/>
            </a:xfrm>
            <a:custGeom>
              <a:avLst/>
              <a:gdLst/>
              <a:ahLst/>
              <a:cxnLst/>
              <a:rect l="l" t="t" r="r" b="b"/>
              <a:pathLst>
                <a:path w="1049690" h="267662">
                  <a:moveTo>
                    <a:pt x="203200" y="0"/>
                  </a:moveTo>
                  <a:lnTo>
                    <a:pt x="846490" y="0"/>
                  </a:lnTo>
                  <a:lnTo>
                    <a:pt x="1049690" y="267662"/>
                  </a:lnTo>
                  <a:lnTo>
                    <a:pt x="0" y="2676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5C6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812352" y="3678161"/>
            <a:ext cx="717325" cy="78748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65163" y="3678161"/>
            <a:ext cx="714117" cy="80690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144983" y="3726334"/>
            <a:ext cx="739309" cy="739309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290645" y="4705818"/>
            <a:ext cx="2863152" cy="165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spc="59">
                <a:solidFill>
                  <a:srgbClr val="000000"/>
                </a:solidFill>
                <a:latin typeface="League Spartan"/>
              </a:rPr>
              <a:t>Private Sector Intervention.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462552" y="3917622"/>
            <a:ext cx="4777860" cy="3585795"/>
            <a:chOff x="0" y="0"/>
            <a:chExt cx="6370479" cy="4781060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19050"/>
              <a:ext cx="6370479" cy="3981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>
                  <a:solidFill>
                    <a:srgbClr val="B6D4E8"/>
                  </a:solidFill>
                  <a:latin typeface="Josefin Sans Regular Bold"/>
                </a:rPr>
                <a:t>Possible Alternatives to Bailout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4226705"/>
              <a:ext cx="6370479" cy="554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spc="48">
                  <a:solidFill>
                    <a:srgbClr val="FFFFFF"/>
                  </a:solidFill>
                  <a:latin typeface="Pragmatica"/>
                </a:rPr>
                <a:t> 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739438" y="4705818"/>
            <a:ext cx="2863152" cy="10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spc="59">
                <a:solidFill>
                  <a:srgbClr val="FFFFFF"/>
                </a:solidFill>
                <a:latin typeface="League Spartan"/>
              </a:rPr>
              <a:t>Debt </a:t>
            </a:r>
          </a:p>
          <a:p>
            <a:pPr algn="ctr">
              <a:lnSpc>
                <a:spcPts val="4499"/>
              </a:lnSpc>
            </a:pPr>
            <a:r>
              <a:rPr lang="en-US" sz="2999" spc="59">
                <a:solidFill>
                  <a:srgbClr val="FFFFFF"/>
                </a:solidFill>
                <a:latin typeface="League Spartan"/>
              </a:rPr>
              <a:t>Restructuring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25182" y="9815196"/>
            <a:ext cx="2926906" cy="42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2">
                <a:solidFill>
                  <a:srgbClr val="FDFBFB"/>
                </a:solidFill>
                <a:latin typeface="Alice"/>
              </a:rPr>
              <a:t>Lehman Brothers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5C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941082" y="-338935"/>
            <a:ext cx="11516217" cy="13290957"/>
            <a:chOff x="0" y="0"/>
            <a:chExt cx="946782" cy="1092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6782" cy="1092688"/>
            </a:xfrm>
            <a:custGeom>
              <a:avLst/>
              <a:gdLst/>
              <a:ahLst/>
              <a:cxnLst/>
              <a:rect l="l" t="t" r="r" b="b"/>
              <a:pathLst>
                <a:path w="946782" h="1092688">
                  <a:moveTo>
                    <a:pt x="946782" y="546344"/>
                  </a:moveTo>
                  <a:lnTo>
                    <a:pt x="743582" y="1092688"/>
                  </a:lnTo>
                  <a:lnTo>
                    <a:pt x="203200" y="1092688"/>
                  </a:lnTo>
                  <a:lnTo>
                    <a:pt x="0" y="546344"/>
                  </a:lnTo>
                  <a:lnTo>
                    <a:pt x="203200" y="0"/>
                  </a:lnTo>
                  <a:lnTo>
                    <a:pt x="743582" y="0"/>
                  </a:lnTo>
                  <a:lnTo>
                    <a:pt x="946782" y="546344"/>
                  </a:lnTo>
                  <a:close/>
                </a:path>
              </a:pathLst>
            </a:custGeom>
            <a:solidFill>
              <a:srgbClr val="F3F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893797" y="4458917"/>
            <a:ext cx="7316407" cy="598615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0" y="-25964"/>
            <a:ext cx="5908260" cy="4834031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flipH="1">
            <a:off x="8132615" y="3037424"/>
            <a:ext cx="0" cy="6538239"/>
          </a:xfrm>
          <a:prstGeom prst="line">
            <a:avLst/>
          </a:prstGeom>
          <a:ln w="1143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7860885" y="4619146"/>
            <a:ext cx="543461" cy="467036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60885" y="6043106"/>
            <a:ext cx="543461" cy="46703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B6D4E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60885" y="8836956"/>
            <a:ext cx="543461" cy="467036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3A6D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09628" y="2967111"/>
            <a:ext cx="7418553" cy="1061153"/>
            <a:chOff x="0" y="0"/>
            <a:chExt cx="4883237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83237" cy="698500"/>
            </a:xfrm>
            <a:custGeom>
              <a:avLst/>
              <a:gdLst/>
              <a:ahLst/>
              <a:cxnLst/>
              <a:rect l="l" t="t" r="r" b="b"/>
              <a:pathLst>
                <a:path w="4883237" h="698500">
                  <a:moveTo>
                    <a:pt x="4883237" y="349250"/>
                  </a:moveTo>
                  <a:lnTo>
                    <a:pt x="468003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80037" y="0"/>
                  </a:lnTo>
                  <a:lnTo>
                    <a:pt x="4883237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90095" y="7140222"/>
            <a:ext cx="7488786" cy="1090576"/>
            <a:chOff x="0" y="0"/>
            <a:chExt cx="4796471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96470" cy="698500"/>
            </a:xfrm>
            <a:custGeom>
              <a:avLst/>
              <a:gdLst/>
              <a:ahLst/>
              <a:cxnLst/>
              <a:rect l="l" t="t" r="r" b="b"/>
              <a:pathLst>
                <a:path w="4796470" h="698500">
                  <a:moveTo>
                    <a:pt x="4796470" y="349250"/>
                  </a:moveTo>
                  <a:lnTo>
                    <a:pt x="459327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593270" y="0"/>
                  </a:lnTo>
                  <a:lnTo>
                    <a:pt x="4796470" y="349250"/>
                  </a:lnTo>
                  <a:close/>
                </a:path>
              </a:pathLst>
            </a:custGeom>
            <a:solidFill>
              <a:srgbClr val="D5D9D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709628" y="8507024"/>
            <a:ext cx="7386456" cy="1068640"/>
            <a:chOff x="0" y="0"/>
            <a:chExt cx="4750615" cy="6872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50615" cy="687298"/>
            </a:xfrm>
            <a:custGeom>
              <a:avLst/>
              <a:gdLst/>
              <a:ahLst/>
              <a:cxnLst/>
              <a:rect l="l" t="t" r="r" b="b"/>
              <a:pathLst>
                <a:path w="4750615" h="687298">
                  <a:moveTo>
                    <a:pt x="4750615" y="343649"/>
                  </a:moveTo>
                  <a:lnTo>
                    <a:pt x="4547415" y="687298"/>
                  </a:lnTo>
                  <a:lnTo>
                    <a:pt x="203200" y="687298"/>
                  </a:lnTo>
                  <a:lnTo>
                    <a:pt x="0" y="343649"/>
                  </a:lnTo>
                  <a:lnTo>
                    <a:pt x="203200" y="0"/>
                  </a:lnTo>
                  <a:lnTo>
                    <a:pt x="4547415" y="0"/>
                  </a:lnTo>
                  <a:lnTo>
                    <a:pt x="4750615" y="343649"/>
                  </a:lnTo>
                  <a:close/>
                </a:path>
              </a:pathLst>
            </a:custGeom>
            <a:solidFill>
              <a:srgbClr val="83A6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918510" y="3146619"/>
            <a:ext cx="817033" cy="702137"/>
            <a:chOff x="0" y="0"/>
            <a:chExt cx="812800" cy="6985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904769" y="7324707"/>
            <a:ext cx="839687" cy="721606"/>
            <a:chOff x="0" y="0"/>
            <a:chExt cx="812800" cy="6985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923412" y="8690744"/>
            <a:ext cx="836208" cy="718616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2436" y="3277282"/>
            <a:ext cx="369179" cy="440811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093675" y="8837219"/>
            <a:ext cx="495682" cy="425667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11701583" y="675755"/>
            <a:ext cx="8954598" cy="1866369"/>
            <a:chOff x="0" y="0"/>
            <a:chExt cx="4004090" cy="83455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004090" cy="834556"/>
            </a:xfrm>
            <a:custGeom>
              <a:avLst/>
              <a:gdLst/>
              <a:ahLst/>
              <a:cxnLst/>
              <a:rect l="l" t="t" r="r" b="b"/>
              <a:pathLst>
                <a:path w="4004090" h="834556">
                  <a:moveTo>
                    <a:pt x="4004090" y="417278"/>
                  </a:moveTo>
                  <a:lnTo>
                    <a:pt x="3800890" y="834556"/>
                  </a:lnTo>
                  <a:lnTo>
                    <a:pt x="203200" y="834556"/>
                  </a:lnTo>
                  <a:lnTo>
                    <a:pt x="0" y="417278"/>
                  </a:lnTo>
                  <a:lnTo>
                    <a:pt x="203200" y="0"/>
                  </a:lnTo>
                  <a:lnTo>
                    <a:pt x="3800890" y="0"/>
                  </a:lnTo>
                  <a:lnTo>
                    <a:pt x="4004090" y="4172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4376797" y="9745915"/>
            <a:ext cx="5765006" cy="1470025"/>
            <a:chOff x="0" y="0"/>
            <a:chExt cx="1049690" cy="26766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49690" cy="267662"/>
            </a:xfrm>
            <a:custGeom>
              <a:avLst/>
              <a:gdLst/>
              <a:ahLst/>
              <a:cxnLst/>
              <a:rect l="l" t="t" r="r" b="b"/>
              <a:pathLst>
                <a:path w="1049690" h="267662">
                  <a:moveTo>
                    <a:pt x="203200" y="0"/>
                  </a:moveTo>
                  <a:lnTo>
                    <a:pt x="846490" y="0"/>
                  </a:lnTo>
                  <a:lnTo>
                    <a:pt x="1049690" y="267662"/>
                  </a:lnTo>
                  <a:lnTo>
                    <a:pt x="0" y="2676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709628" y="4304489"/>
            <a:ext cx="7418553" cy="1076324"/>
            <a:chOff x="0" y="0"/>
            <a:chExt cx="4814404" cy="698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814404" cy="698500"/>
            </a:xfrm>
            <a:custGeom>
              <a:avLst/>
              <a:gdLst/>
              <a:ahLst/>
              <a:cxnLst/>
              <a:rect l="l" t="t" r="r" b="b"/>
              <a:pathLst>
                <a:path w="4814404" h="698500">
                  <a:moveTo>
                    <a:pt x="4814404" y="349250"/>
                  </a:moveTo>
                  <a:lnTo>
                    <a:pt x="46112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11204" y="0"/>
                  </a:lnTo>
                  <a:lnTo>
                    <a:pt x="4814404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921496" y="4486563"/>
            <a:ext cx="828714" cy="712176"/>
            <a:chOff x="0" y="0"/>
            <a:chExt cx="812800" cy="6985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690095" y="5657038"/>
            <a:ext cx="7438086" cy="1206959"/>
            <a:chOff x="0" y="0"/>
            <a:chExt cx="4821662" cy="78239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821662" cy="782399"/>
            </a:xfrm>
            <a:custGeom>
              <a:avLst/>
              <a:gdLst/>
              <a:ahLst/>
              <a:cxnLst/>
              <a:rect l="l" t="t" r="r" b="b"/>
              <a:pathLst>
                <a:path w="4821662" h="782399">
                  <a:moveTo>
                    <a:pt x="4821662" y="391199"/>
                  </a:moveTo>
                  <a:lnTo>
                    <a:pt x="4618462" y="782399"/>
                  </a:lnTo>
                  <a:lnTo>
                    <a:pt x="203200" y="782399"/>
                  </a:lnTo>
                  <a:lnTo>
                    <a:pt x="0" y="391199"/>
                  </a:lnTo>
                  <a:lnTo>
                    <a:pt x="203200" y="0"/>
                  </a:lnTo>
                  <a:lnTo>
                    <a:pt x="4618462" y="0"/>
                  </a:lnTo>
                  <a:lnTo>
                    <a:pt x="4821662" y="391199"/>
                  </a:lnTo>
                  <a:close/>
                </a:path>
              </a:pathLst>
            </a:custGeom>
            <a:solidFill>
              <a:srgbClr val="B6D4E8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8921496" y="5894767"/>
            <a:ext cx="872908" cy="750155"/>
            <a:chOff x="0" y="0"/>
            <a:chExt cx="812800" cy="6985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03940" y="6026742"/>
            <a:ext cx="508019" cy="499764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091716" y="4617032"/>
            <a:ext cx="465793" cy="451237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144000" y="7473597"/>
            <a:ext cx="429061" cy="411898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521588" y="1690488"/>
            <a:ext cx="6111616" cy="722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0"/>
              </a:lnSpc>
            </a:pPr>
            <a:r>
              <a:rPr lang="en-US" sz="8000">
                <a:solidFill>
                  <a:srgbClr val="304655"/>
                </a:solidFill>
                <a:latin typeface="Josefin Sans Regular Bold"/>
              </a:rPr>
              <a:t>Key Lapses and Lessons Learned for Preventing Future Crises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842091" y="3091540"/>
            <a:ext cx="6911741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spc="80">
                <a:solidFill>
                  <a:srgbClr val="28353B"/>
                </a:solidFill>
                <a:latin typeface="League Spartan"/>
              </a:rPr>
              <a:t>Lax regulation and oversight by financial institutions.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794404" y="7238982"/>
            <a:ext cx="6084132" cy="84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9"/>
              </a:lnSpc>
            </a:pPr>
            <a:r>
              <a:rPr lang="en-US" sz="2199" spc="87">
                <a:solidFill>
                  <a:srgbClr val="28353B"/>
                </a:solidFill>
                <a:latin typeface="League Spartan"/>
              </a:rPr>
              <a:t>Inadequate risk management policies in financial institutions.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842091" y="8605019"/>
            <a:ext cx="5854082" cy="84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r>
              <a:rPr lang="en-US" sz="2200" spc="88">
                <a:solidFill>
                  <a:srgbClr val="FFFFFF"/>
                </a:solidFill>
                <a:latin typeface="League Spartan"/>
              </a:rPr>
              <a:t>Lehman Brothers' heavy investments in the subprime mortgage market.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208327" y="751753"/>
            <a:ext cx="5843678" cy="166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5"/>
              </a:lnSpc>
            </a:pPr>
            <a:r>
              <a:rPr lang="en-US" sz="2199" spc="87">
                <a:solidFill>
                  <a:srgbClr val="28353B"/>
                </a:solidFill>
                <a:latin typeface="League Spartan"/>
              </a:rPr>
              <a:t>The 2008 financial crisis was a global economic crisis that resulted in significant losses for financial institutions and investors worldwide.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5361094" y="9815906"/>
            <a:ext cx="2926906" cy="42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2">
                <a:solidFill>
                  <a:srgbClr val="435C6D"/>
                </a:solidFill>
                <a:latin typeface="Alice Bold"/>
              </a:rPr>
              <a:t>Lehman Brothers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842091" y="4430389"/>
            <a:ext cx="6090774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spc="80">
                <a:solidFill>
                  <a:srgbClr val="FFFFFF"/>
                </a:solidFill>
                <a:latin typeface="League Spartan"/>
              </a:rPr>
              <a:t>Aggressive lending practices, particularly in the subprime mortgage market.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842091" y="5737509"/>
            <a:ext cx="6186814" cy="112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9"/>
              </a:lnSpc>
            </a:pPr>
            <a:r>
              <a:rPr lang="en-US" sz="1999" spc="79">
                <a:solidFill>
                  <a:srgbClr val="28353B"/>
                </a:solidFill>
                <a:latin typeface="League Spartan"/>
              </a:rPr>
              <a:t>Deregulation of the financial industry, allowing for risky lending and investment methods.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7860885" y="3264169"/>
            <a:ext cx="543461" cy="467036"/>
            <a:chOff x="0" y="0"/>
            <a:chExt cx="812800" cy="6985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863050" y="7451992"/>
            <a:ext cx="543461" cy="467036"/>
            <a:chOff x="0" y="0"/>
            <a:chExt cx="812800" cy="6985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D5D9D3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307" r="7307" b="82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96616" y="3168192"/>
            <a:ext cx="12894768" cy="3682124"/>
            <a:chOff x="0" y="0"/>
            <a:chExt cx="6724675" cy="19202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4675" cy="1920243"/>
            </a:xfrm>
            <a:custGeom>
              <a:avLst/>
              <a:gdLst/>
              <a:ahLst/>
              <a:cxnLst/>
              <a:rect l="l" t="t" r="r" b="b"/>
              <a:pathLst>
                <a:path w="6724675" h="1920243">
                  <a:moveTo>
                    <a:pt x="0" y="0"/>
                  </a:moveTo>
                  <a:lnTo>
                    <a:pt x="6724675" y="0"/>
                  </a:lnTo>
                  <a:lnTo>
                    <a:pt x="6724675" y="1920243"/>
                  </a:lnTo>
                  <a:lnTo>
                    <a:pt x="0" y="1920243"/>
                  </a:lnTo>
                  <a:close/>
                </a:path>
              </a:pathLst>
            </a:custGeom>
            <a:solidFill>
              <a:srgbClr val="435C6D">
                <a:alpha val="5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7835213" y="7176621"/>
            <a:ext cx="452787" cy="2194624"/>
            <a:chOff x="0" y="0"/>
            <a:chExt cx="293277" cy="1421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435C6D">
                <a:alpha val="84706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696616" y="3773735"/>
            <a:ext cx="12894768" cy="2223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51"/>
              </a:lnSpc>
              <a:spcBef>
                <a:spcPct val="0"/>
              </a:spcBef>
            </a:pPr>
            <a:r>
              <a:rPr lang="en-US" sz="12965">
                <a:solidFill>
                  <a:srgbClr val="FFFFFF"/>
                </a:solidFill>
                <a:latin typeface="Montserrat Ex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317</Words>
  <Application>Microsoft Office PowerPoint</Application>
  <PresentationFormat>Custom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Montserrat Extra-Bold</vt:lpstr>
      <vt:lpstr>Josefin Sans Regular</vt:lpstr>
      <vt:lpstr>Pragmatica</vt:lpstr>
      <vt:lpstr>Helios Bold</vt:lpstr>
      <vt:lpstr>Alice Bold</vt:lpstr>
      <vt:lpstr>League Spartan</vt:lpstr>
      <vt:lpstr>Calibri</vt:lpstr>
      <vt:lpstr>Arial</vt:lpstr>
      <vt:lpstr>Helios</vt:lpstr>
      <vt:lpstr>Josefin Sans Regular Bold</vt:lpstr>
      <vt:lpstr>League Spartan Bold</vt:lpstr>
      <vt:lpstr>TT Norms Bold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Red Maroon White Geometric Style</dc:title>
  <cp:lastModifiedBy>360</cp:lastModifiedBy>
  <cp:revision>3</cp:revision>
  <dcterms:created xsi:type="dcterms:W3CDTF">2006-08-16T00:00:00Z</dcterms:created>
  <dcterms:modified xsi:type="dcterms:W3CDTF">2023-05-29T16:03:15Z</dcterms:modified>
  <dc:identifier>DAFkF9u9Pmk</dc:identifier>
</cp:coreProperties>
</file>